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61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B83B68-D46E-47F0-AE68-A2143F1B60C5}" v="79" dt="2023-11-26T10:09:09.8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0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FF6126-BA66-4BBA-93E1-51A57D8A84B5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A637BAF-A38F-4793-AB88-D925F24D7530}">
      <dgm:prSet/>
      <dgm:spPr/>
      <dgm:t>
        <a:bodyPr/>
        <a:lstStyle/>
        <a:p>
          <a:pPr>
            <a:defRPr b="1"/>
          </a:pPr>
          <a:r>
            <a:rPr lang="en-US" b="1" i="0" dirty="0"/>
            <a:t>Performance Metrics:</a:t>
          </a:r>
          <a:endParaRPr lang="en-US" dirty="0"/>
        </a:p>
      </dgm:t>
    </dgm:pt>
    <dgm:pt modelId="{133C4222-1690-4660-8F42-1D7B6B4BAF84}" type="parTrans" cxnId="{D834DFEC-7FD7-4B54-AAA1-B21FB99BF964}">
      <dgm:prSet/>
      <dgm:spPr/>
      <dgm:t>
        <a:bodyPr/>
        <a:lstStyle/>
        <a:p>
          <a:endParaRPr lang="en-US"/>
        </a:p>
      </dgm:t>
    </dgm:pt>
    <dgm:pt modelId="{C1984D23-B504-4325-B0EA-6A922CF24B4D}" type="sibTrans" cxnId="{D834DFEC-7FD7-4B54-AAA1-B21FB99BF964}">
      <dgm:prSet/>
      <dgm:spPr/>
      <dgm:t>
        <a:bodyPr/>
        <a:lstStyle/>
        <a:p>
          <a:endParaRPr lang="en-US"/>
        </a:p>
      </dgm:t>
    </dgm:pt>
    <dgm:pt modelId="{D2266908-1205-45DC-A869-B3254287702B}">
      <dgm:prSet/>
      <dgm:spPr/>
      <dgm:t>
        <a:bodyPr/>
        <a:lstStyle/>
        <a:p>
          <a:r>
            <a:rPr lang="en-US" b="1" i="0"/>
            <a:t>Accuracy:</a:t>
          </a:r>
          <a:r>
            <a:rPr lang="en-US" b="0" i="0"/>
            <a:t> Achieved accuracy rates in face detection tasks.</a:t>
          </a:r>
          <a:endParaRPr lang="en-US"/>
        </a:p>
      </dgm:t>
    </dgm:pt>
    <dgm:pt modelId="{88BA95B4-716A-4BE8-B4C9-8D7865763F97}" type="parTrans" cxnId="{3D96466E-5342-4E9D-9B71-CC9AB451AD28}">
      <dgm:prSet/>
      <dgm:spPr/>
      <dgm:t>
        <a:bodyPr/>
        <a:lstStyle/>
        <a:p>
          <a:endParaRPr lang="en-US"/>
        </a:p>
      </dgm:t>
    </dgm:pt>
    <dgm:pt modelId="{160D7BF9-8C23-47FF-A423-8373D065025F}" type="sibTrans" cxnId="{3D96466E-5342-4E9D-9B71-CC9AB451AD28}">
      <dgm:prSet/>
      <dgm:spPr/>
      <dgm:t>
        <a:bodyPr/>
        <a:lstStyle/>
        <a:p>
          <a:endParaRPr lang="en-US"/>
        </a:p>
      </dgm:t>
    </dgm:pt>
    <dgm:pt modelId="{DE710B12-8D82-43E8-9C52-B386060FFD75}">
      <dgm:prSet/>
      <dgm:spPr/>
      <dgm:t>
        <a:bodyPr/>
        <a:lstStyle/>
        <a:p>
          <a:r>
            <a:rPr lang="en-US" b="1" i="0" dirty="0"/>
            <a:t>Speed:</a:t>
          </a:r>
          <a:r>
            <a:rPr lang="en-US" b="0" i="0" dirty="0"/>
            <a:t> Measurement of the processing speed for real-time applications.</a:t>
          </a:r>
          <a:endParaRPr lang="en-US" dirty="0"/>
        </a:p>
      </dgm:t>
    </dgm:pt>
    <dgm:pt modelId="{D4781749-692F-4C94-A561-54FC39F7322B}" type="parTrans" cxnId="{3F319180-38FD-434B-A82E-C6661DAF5509}">
      <dgm:prSet/>
      <dgm:spPr/>
      <dgm:t>
        <a:bodyPr/>
        <a:lstStyle/>
        <a:p>
          <a:endParaRPr lang="en-US"/>
        </a:p>
      </dgm:t>
    </dgm:pt>
    <dgm:pt modelId="{3079CD1E-2AB7-4A82-AB5F-A548767E7CB4}" type="sibTrans" cxnId="{3F319180-38FD-434B-A82E-C6661DAF5509}">
      <dgm:prSet/>
      <dgm:spPr/>
      <dgm:t>
        <a:bodyPr/>
        <a:lstStyle/>
        <a:p>
          <a:endParaRPr lang="en-US"/>
        </a:p>
      </dgm:t>
    </dgm:pt>
    <dgm:pt modelId="{8BE8D623-1770-4545-BBC9-705644BEB38D}">
      <dgm:prSet/>
      <dgm:spPr/>
      <dgm:t>
        <a:bodyPr/>
        <a:lstStyle/>
        <a:p>
          <a:r>
            <a:rPr lang="en-US" b="1" i="0"/>
            <a:t>Efficiency:</a:t>
          </a:r>
          <a:r>
            <a:rPr lang="en-US" b="0" i="0"/>
            <a:t> Resource utilization and computational efficiency metrics.</a:t>
          </a:r>
          <a:endParaRPr lang="en-US"/>
        </a:p>
      </dgm:t>
    </dgm:pt>
    <dgm:pt modelId="{8BADC350-E529-494C-A449-45E626BF8B83}" type="parTrans" cxnId="{C5B172C4-D5D6-4F4C-94F3-AD9601E9CE30}">
      <dgm:prSet/>
      <dgm:spPr/>
      <dgm:t>
        <a:bodyPr/>
        <a:lstStyle/>
        <a:p>
          <a:endParaRPr lang="en-US"/>
        </a:p>
      </dgm:t>
    </dgm:pt>
    <dgm:pt modelId="{F454454F-3903-4364-B660-9593A4A92640}" type="sibTrans" cxnId="{C5B172C4-D5D6-4F4C-94F3-AD9601E9CE30}">
      <dgm:prSet/>
      <dgm:spPr/>
      <dgm:t>
        <a:bodyPr/>
        <a:lstStyle/>
        <a:p>
          <a:endParaRPr lang="en-US"/>
        </a:p>
      </dgm:t>
    </dgm:pt>
    <dgm:pt modelId="{E63CEA1B-4AF2-4F94-9153-1BCAD67782F8}">
      <dgm:prSet/>
      <dgm:spPr/>
      <dgm:t>
        <a:bodyPr/>
        <a:lstStyle/>
        <a:p>
          <a:pPr>
            <a:defRPr b="1"/>
          </a:pPr>
          <a:r>
            <a:rPr lang="en-US" b="1" i="0"/>
            <a:t>Observations from the Implementation:</a:t>
          </a:r>
          <a:endParaRPr lang="en-US"/>
        </a:p>
      </dgm:t>
    </dgm:pt>
    <dgm:pt modelId="{2AA9560A-BD3B-4211-ADD3-19C1B2BC006E}" type="parTrans" cxnId="{7CBD1FF8-6FFE-4226-8F92-5ED8A3F11998}">
      <dgm:prSet/>
      <dgm:spPr/>
      <dgm:t>
        <a:bodyPr/>
        <a:lstStyle/>
        <a:p>
          <a:endParaRPr lang="en-US"/>
        </a:p>
      </dgm:t>
    </dgm:pt>
    <dgm:pt modelId="{87DECB77-0922-4675-8D5B-79C23C296E26}" type="sibTrans" cxnId="{7CBD1FF8-6FFE-4226-8F92-5ED8A3F11998}">
      <dgm:prSet/>
      <dgm:spPr/>
      <dgm:t>
        <a:bodyPr/>
        <a:lstStyle/>
        <a:p>
          <a:endParaRPr lang="en-US"/>
        </a:p>
      </dgm:t>
    </dgm:pt>
    <dgm:pt modelId="{8F1D6040-D67D-4A9D-AAAE-ABA8C0DFBF52}">
      <dgm:prSet/>
      <dgm:spPr/>
      <dgm:t>
        <a:bodyPr/>
        <a:lstStyle/>
        <a:p>
          <a:r>
            <a:rPr lang="en-US" b="1" i="0"/>
            <a:t>Challenges:</a:t>
          </a:r>
          <a:r>
            <a:rPr lang="en-US" b="0" i="0"/>
            <a:t> Notable difficulties encountered during implementation (e.g., lighting variations, pose changes).</a:t>
          </a:r>
          <a:endParaRPr lang="en-US"/>
        </a:p>
      </dgm:t>
    </dgm:pt>
    <dgm:pt modelId="{69A6F290-52C0-42F6-A0B2-29C59FF2981D}" type="parTrans" cxnId="{C9B7748E-5AC6-407C-9C2D-2CF02D4844A6}">
      <dgm:prSet/>
      <dgm:spPr/>
      <dgm:t>
        <a:bodyPr/>
        <a:lstStyle/>
        <a:p>
          <a:endParaRPr lang="en-US"/>
        </a:p>
      </dgm:t>
    </dgm:pt>
    <dgm:pt modelId="{A5334D35-9BF7-470A-AF80-3DF714FA0AAD}" type="sibTrans" cxnId="{C9B7748E-5AC6-407C-9C2D-2CF02D4844A6}">
      <dgm:prSet/>
      <dgm:spPr/>
      <dgm:t>
        <a:bodyPr/>
        <a:lstStyle/>
        <a:p>
          <a:endParaRPr lang="en-US"/>
        </a:p>
      </dgm:t>
    </dgm:pt>
    <dgm:pt modelId="{3B897321-6EF2-43B8-97E6-87F382960011}">
      <dgm:prSet/>
      <dgm:spPr/>
      <dgm:t>
        <a:bodyPr/>
        <a:lstStyle/>
        <a:p>
          <a:r>
            <a:rPr lang="en-US" b="1" i="0"/>
            <a:t>Strengths:</a:t>
          </a:r>
          <a:r>
            <a:rPr lang="en-US" b="0" i="0"/>
            <a:t> Identified strong points and advantages of the implemented system.</a:t>
          </a:r>
          <a:endParaRPr lang="en-US"/>
        </a:p>
      </dgm:t>
    </dgm:pt>
    <dgm:pt modelId="{FA077DC8-0FE2-4CCB-B864-B74F5801D3DB}" type="parTrans" cxnId="{096E47BC-67B9-45EA-9D73-E89CE6AF6155}">
      <dgm:prSet/>
      <dgm:spPr/>
      <dgm:t>
        <a:bodyPr/>
        <a:lstStyle/>
        <a:p>
          <a:endParaRPr lang="en-US"/>
        </a:p>
      </dgm:t>
    </dgm:pt>
    <dgm:pt modelId="{D367473F-6691-4B7A-BBDB-11BA444317C8}" type="sibTrans" cxnId="{096E47BC-67B9-45EA-9D73-E89CE6AF6155}">
      <dgm:prSet/>
      <dgm:spPr/>
      <dgm:t>
        <a:bodyPr/>
        <a:lstStyle/>
        <a:p>
          <a:endParaRPr lang="en-US"/>
        </a:p>
      </dgm:t>
    </dgm:pt>
    <dgm:pt modelId="{B08CBCCB-1E3C-4440-9E31-24860C942AA9}">
      <dgm:prSet/>
      <dgm:spPr/>
      <dgm:t>
        <a:bodyPr/>
        <a:lstStyle/>
        <a:p>
          <a:r>
            <a:rPr lang="en-US" b="1" i="0"/>
            <a:t>Areas for Improvement:</a:t>
          </a:r>
          <a:r>
            <a:rPr lang="en-US" b="0" i="0"/>
            <a:t> Highlighted aspects requiring enhancement or optimization.</a:t>
          </a:r>
          <a:endParaRPr lang="en-US"/>
        </a:p>
      </dgm:t>
    </dgm:pt>
    <dgm:pt modelId="{67B102AB-088B-4747-ADA5-774D52FB759A}" type="parTrans" cxnId="{3734478E-9F40-4907-B1DD-7BFEA210E55C}">
      <dgm:prSet/>
      <dgm:spPr/>
      <dgm:t>
        <a:bodyPr/>
        <a:lstStyle/>
        <a:p>
          <a:endParaRPr lang="en-US"/>
        </a:p>
      </dgm:t>
    </dgm:pt>
    <dgm:pt modelId="{B86EC1C0-CCD7-457F-AC89-0A88DF83AF79}" type="sibTrans" cxnId="{3734478E-9F40-4907-B1DD-7BFEA210E55C}">
      <dgm:prSet/>
      <dgm:spPr/>
      <dgm:t>
        <a:bodyPr/>
        <a:lstStyle/>
        <a:p>
          <a:endParaRPr lang="en-US"/>
        </a:p>
      </dgm:t>
    </dgm:pt>
    <dgm:pt modelId="{E3851759-950B-44A9-BFF6-7A60533F2BD3}">
      <dgm:prSet/>
      <dgm:spPr/>
      <dgm:t>
        <a:bodyPr/>
        <a:lstStyle/>
        <a:p>
          <a:pPr>
            <a:defRPr b="1"/>
          </a:pPr>
          <a:r>
            <a:rPr lang="en-US" b="1" i="0"/>
            <a:t>Results Achieved in Face Detection:</a:t>
          </a:r>
          <a:endParaRPr lang="en-US"/>
        </a:p>
      </dgm:t>
    </dgm:pt>
    <dgm:pt modelId="{CC63A5DF-7447-442C-BBCA-247D9F8B9109}" type="parTrans" cxnId="{45CF1726-22AF-4358-9087-FF93F1DE8662}">
      <dgm:prSet/>
      <dgm:spPr/>
      <dgm:t>
        <a:bodyPr/>
        <a:lstStyle/>
        <a:p>
          <a:endParaRPr lang="en-US"/>
        </a:p>
      </dgm:t>
    </dgm:pt>
    <dgm:pt modelId="{E9F56578-62F7-4320-85E5-D8C4CFC8A17F}" type="sibTrans" cxnId="{45CF1726-22AF-4358-9087-FF93F1DE8662}">
      <dgm:prSet/>
      <dgm:spPr/>
      <dgm:t>
        <a:bodyPr/>
        <a:lstStyle/>
        <a:p>
          <a:endParaRPr lang="en-US"/>
        </a:p>
      </dgm:t>
    </dgm:pt>
    <dgm:pt modelId="{B8D2BA11-F370-4ADC-A91F-4747B9EAA9D4}">
      <dgm:prSet/>
      <dgm:spPr/>
      <dgm:t>
        <a:bodyPr/>
        <a:lstStyle/>
        <a:p>
          <a:r>
            <a:rPr lang="en-US" b="1" i="0"/>
            <a:t>Accuracy Rates:</a:t>
          </a:r>
          <a:r>
            <a:rPr lang="en-US" b="0" i="0"/>
            <a:t> Specific accuracy percentages obtained in detecting faces.</a:t>
          </a:r>
          <a:endParaRPr lang="en-US"/>
        </a:p>
      </dgm:t>
    </dgm:pt>
    <dgm:pt modelId="{E11CDA64-DD2B-4F94-AB29-401A1C9D27F4}" type="parTrans" cxnId="{65962299-4C40-4B4F-848F-5AFEC89801AF}">
      <dgm:prSet/>
      <dgm:spPr/>
      <dgm:t>
        <a:bodyPr/>
        <a:lstStyle/>
        <a:p>
          <a:endParaRPr lang="en-US"/>
        </a:p>
      </dgm:t>
    </dgm:pt>
    <dgm:pt modelId="{43D8A7B3-F7BF-4118-9B95-0B700B2ABD57}" type="sibTrans" cxnId="{65962299-4C40-4B4F-848F-5AFEC89801AF}">
      <dgm:prSet/>
      <dgm:spPr/>
      <dgm:t>
        <a:bodyPr/>
        <a:lstStyle/>
        <a:p>
          <a:endParaRPr lang="en-US"/>
        </a:p>
      </dgm:t>
    </dgm:pt>
    <dgm:pt modelId="{A7A7E816-9ACA-4809-A77A-8F8FCD26F31B}">
      <dgm:prSet/>
      <dgm:spPr/>
      <dgm:t>
        <a:bodyPr/>
        <a:lstStyle/>
        <a:p>
          <a:r>
            <a:rPr lang="en-US" b="1" i="0" dirty="0"/>
            <a:t>Real-time Performance:</a:t>
          </a:r>
          <a:r>
            <a:rPr lang="en-US" b="0" i="0" dirty="0"/>
            <a:t> Speed and efficiency achieved in processing live video streams.</a:t>
          </a:r>
          <a:endParaRPr lang="en-US" dirty="0"/>
        </a:p>
      </dgm:t>
    </dgm:pt>
    <dgm:pt modelId="{B9495A39-34FB-4DDC-A82D-3363E6CEFF5D}" type="parTrans" cxnId="{B0D4CD3B-3360-406F-B32B-69CDCE973D0B}">
      <dgm:prSet/>
      <dgm:spPr/>
      <dgm:t>
        <a:bodyPr/>
        <a:lstStyle/>
        <a:p>
          <a:endParaRPr lang="en-US"/>
        </a:p>
      </dgm:t>
    </dgm:pt>
    <dgm:pt modelId="{6CF4EB4C-90F4-439A-AFD1-E834DEE25D07}" type="sibTrans" cxnId="{B0D4CD3B-3360-406F-B32B-69CDCE973D0B}">
      <dgm:prSet/>
      <dgm:spPr/>
      <dgm:t>
        <a:bodyPr/>
        <a:lstStyle/>
        <a:p>
          <a:endParaRPr lang="en-US"/>
        </a:p>
      </dgm:t>
    </dgm:pt>
    <dgm:pt modelId="{A27D9B78-1FEA-4B9E-9F2D-D2199807EDF4}">
      <dgm:prSet/>
      <dgm:spPr/>
      <dgm:t>
        <a:bodyPr/>
        <a:lstStyle/>
        <a:p>
          <a:r>
            <a:rPr lang="en-US" b="1" i="0" dirty="0"/>
            <a:t>Robustness:</a:t>
          </a:r>
          <a:r>
            <a:rPr lang="en-US" b="0" i="0" dirty="0"/>
            <a:t> Ability to detect faces under varying conditions and challenging scenarios.</a:t>
          </a:r>
          <a:endParaRPr lang="en-US" dirty="0"/>
        </a:p>
      </dgm:t>
    </dgm:pt>
    <dgm:pt modelId="{A43ED1BB-D286-4E4E-B41C-A33D6AEC4498}" type="parTrans" cxnId="{6FDE7291-2571-4065-B43F-FB1694E67FDB}">
      <dgm:prSet/>
      <dgm:spPr/>
      <dgm:t>
        <a:bodyPr/>
        <a:lstStyle/>
        <a:p>
          <a:endParaRPr lang="en-US"/>
        </a:p>
      </dgm:t>
    </dgm:pt>
    <dgm:pt modelId="{635CCAC2-4B7B-491C-8E4B-8302EA036709}" type="sibTrans" cxnId="{6FDE7291-2571-4065-B43F-FB1694E67FDB}">
      <dgm:prSet/>
      <dgm:spPr/>
      <dgm:t>
        <a:bodyPr/>
        <a:lstStyle/>
        <a:p>
          <a:endParaRPr lang="en-US"/>
        </a:p>
      </dgm:t>
    </dgm:pt>
    <dgm:pt modelId="{FE9A5109-0273-4AD5-9F1B-08292EC75776}" type="pres">
      <dgm:prSet presAssocID="{60FF6126-BA66-4BBA-93E1-51A57D8A84B5}" presName="root" presStyleCnt="0">
        <dgm:presLayoutVars>
          <dgm:dir/>
          <dgm:resizeHandles val="exact"/>
        </dgm:presLayoutVars>
      </dgm:prSet>
      <dgm:spPr/>
    </dgm:pt>
    <dgm:pt modelId="{4D0440BF-079D-4CB8-9301-B92EBA727921}" type="pres">
      <dgm:prSet presAssocID="{3A637BAF-A38F-4793-AB88-D925F24D7530}" presName="compNode" presStyleCnt="0"/>
      <dgm:spPr/>
    </dgm:pt>
    <dgm:pt modelId="{D0066773-2854-4626-B226-42C678514CDD}" type="pres">
      <dgm:prSet presAssocID="{3A637BAF-A38F-4793-AB88-D925F24D753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EA48DA83-9159-446D-8261-5E514E9FF1F5}" type="pres">
      <dgm:prSet presAssocID="{3A637BAF-A38F-4793-AB88-D925F24D7530}" presName="iconSpace" presStyleCnt="0"/>
      <dgm:spPr/>
    </dgm:pt>
    <dgm:pt modelId="{502F7A04-D862-4390-8193-566CE6FADB08}" type="pres">
      <dgm:prSet presAssocID="{3A637BAF-A38F-4793-AB88-D925F24D7530}" presName="parTx" presStyleLbl="revTx" presStyleIdx="0" presStyleCnt="6">
        <dgm:presLayoutVars>
          <dgm:chMax val="0"/>
          <dgm:chPref val="0"/>
        </dgm:presLayoutVars>
      </dgm:prSet>
      <dgm:spPr/>
    </dgm:pt>
    <dgm:pt modelId="{4E0C385C-E1DC-4F41-A790-F02F0843A52F}" type="pres">
      <dgm:prSet presAssocID="{3A637BAF-A38F-4793-AB88-D925F24D7530}" presName="txSpace" presStyleCnt="0"/>
      <dgm:spPr/>
    </dgm:pt>
    <dgm:pt modelId="{E0442A13-B967-401B-9339-521CFC7435F9}" type="pres">
      <dgm:prSet presAssocID="{3A637BAF-A38F-4793-AB88-D925F24D7530}" presName="desTx" presStyleLbl="revTx" presStyleIdx="1" presStyleCnt="6">
        <dgm:presLayoutVars/>
      </dgm:prSet>
      <dgm:spPr/>
    </dgm:pt>
    <dgm:pt modelId="{A78DDABD-7249-469B-AA74-5FE2A9005BD2}" type="pres">
      <dgm:prSet presAssocID="{C1984D23-B504-4325-B0EA-6A922CF24B4D}" presName="sibTrans" presStyleCnt="0"/>
      <dgm:spPr/>
    </dgm:pt>
    <dgm:pt modelId="{59911C66-07DA-4D37-B151-8EAD76673198}" type="pres">
      <dgm:prSet presAssocID="{E63CEA1B-4AF2-4F94-9153-1BCAD67782F8}" presName="compNode" presStyleCnt="0"/>
      <dgm:spPr/>
    </dgm:pt>
    <dgm:pt modelId="{C0B6B82B-069D-4374-974E-D7DA92D5708B}" type="pres">
      <dgm:prSet presAssocID="{E63CEA1B-4AF2-4F94-9153-1BCAD67782F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ning"/>
        </a:ext>
      </dgm:extLst>
    </dgm:pt>
    <dgm:pt modelId="{ABD38354-6607-4D06-AA66-25D013FCA913}" type="pres">
      <dgm:prSet presAssocID="{E63CEA1B-4AF2-4F94-9153-1BCAD67782F8}" presName="iconSpace" presStyleCnt="0"/>
      <dgm:spPr/>
    </dgm:pt>
    <dgm:pt modelId="{7EEB1B07-204F-4C3D-A7F8-D01A8B73FCEC}" type="pres">
      <dgm:prSet presAssocID="{E63CEA1B-4AF2-4F94-9153-1BCAD67782F8}" presName="parTx" presStyleLbl="revTx" presStyleIdx="2" presStyleCnt="6">
        <dgm:presLayoutVars>
          <dgm:chMax val="0"/>
          <dgm:chPref val="0"/>
        </dgm:presLayoutVars>
      </dgm:prSet>
      <dgm:spPr/>
    </dgm:pt>
    <dgm:pt modelId="{6DA8ED68-FDC0-4660-B41C-EEE84AC58BB3}" type="pres">
      <dgm:prSet presAssocID="{E63CEA1B-4AF2-4F94-9153-1BCAD67782F8}" presName="txSpace" presStyleCnt="0"/>
      <dgm:spPr/>
    </dgm:pt>
    <dgm:pt modelId="{2F6FDB6B-B733-497B-AA5B-A68190FDBC92}" type="pres">
      <dgm:prSet presAssocID="{E63CEA1B-4AF2-4F94-9153-1BCAD67782F8}" presName="desTx" presStyleLbl="revTx" presStyleIdx="3" presStyleCnt="6">
        <dgm:presLayoutVars/>
      </dgm:prSet>
      <dgm:spPr/>
    </dgm:pt>
    <dgm:pt modelId="{60B88762-84F6-4F33-B6B8-4463BC7C6340}" type="pres">
      <dgm:prSet presAssocID="{87DECB77-0922-4675-8D5B-79C23C296E26}" presName="sibTrans" presStyleCnt="0"/>
      <dgm:spPr/>
    </dgm:pt>
    <dgm:pt modelId="{0E4EDE47-7FC1-415B-950B-4B4C3AE0822A}" type="pres">
      <dgm:prSet presAssocID="{E3851759-950B-44A9-BFF6-7A60533F2BD3}" presName="compNode" presStyleCnt="0"/>
      <dgm:spPr/>
    </dgm:pt>
    <dgm:pt modelId="{05AABB58-E4B7-4BCA-90C3-3E3D16694010}" type="pres">
      <dgm:prSet presAssocID="{E3851759-950B-44A9-BFF6-7A60533F2BD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74762B3C-B2F6-44B8-9924-14EF4DF1A397}" type="pres">
      <dgm:prSet presAssocID="{E3851759-950B-44A9-BFF6-7A60533F2BD3}" presName="iconSpace" presStyleCnt="0"/>
      <dgm:spPr/>
    </dgm:pt>
    <dgm:pt modelId="{0C2E1828-7AAB-42D6-87B5-29C505D055E3}" type="pres">
      <dgm:prSet presAssocID="{E3851759-950B-44A9-BFF6-7A60533F2BD3}" presName="parTx" presStyleLbl="revTx" presStyleIdx="4" presStyleCnt="6">
        <dgm:presLayoutVars>
          <dgm:chMax val="0"/>
          <dgm:chPref val="0"/>
        </dgm:presLayoutVars>
      </dgm:prSet>
      <dgm:spPr/>
    </dgm:pt>
    <dgm:pt modelId="{D081A413-51F8-40CE-BB3D-19BF135A23E9}" type="pres">
      <dgm:prSet presAssocID="{E3851759-950B-44A9-BFF6-7A60533F2BD3}" presName="txSpace" presStyleCnt="0"/>
      <dgm:spPr/>
    </dgm:pt>
    <dgm:pt modelId="{E9ED6078-1F76-4F9C-8610-1B664ED5AEF0}" type="pres">
      <dgm:prSet presAssocID="{E3851759-950B-44A9-BFF6-7A60533F2BD3}" presName="desTx" presStyleLbl="revTx" presStyleIdx="5" presStyleCnt="6">
        <dgm:presLayoutVars/>
      </dgm:prSet>
      <dgm:spPr/>
    </dgm:pt>
  </dgm:ptLst>
  <dgm:cxnLst>
    <dgm:cxn modelId="{68980106-5B06-430E-BC46-B42655C37E29}" type="presOf" srcId="{A27D9B78-1FEA-4B9E-9F2D-D2199807EDF4}" destId="{E9ED6078-1F76-4F9C-8610-1B664ED5AEF0}" srcOrd="0" destOrd="2" presId="urn:microsoft.com/office/officeart/2018/5/layout/CenteredIconLabelDescriptionList"/>
    <dgm:cxn modelId="{8467BE07-B2E5-4B93-A826-27F24B6BF7F5}" type="presOf" srcId="{B08CBCCB-1E3C-4440-9E31-24860C942AA9}" destId="{2F6FDB6B-B733-497B-AA5B-A68190FDBC92}" srcOrd="0" destOrd="2" presId="urn:microsoft.com/office/officeart/2018/5/layout/CenteredIconLabelDescriptionList"/>
    <dgm:cxn modelId="{1CCD8711-7EC5-4DC6-86BD-24E0766BF016}" type="presOf" srcId="{E3851759-950B-44A9-BFF6-7A60533F2BD3}" destId="{0C2E1828-7AAB-42D6-87B5-29C505D055E3}" srcOrd="0" destOrd="0" presId="urn:microsoft.com/office/officeart/2018/5/layout/CenteredIconLabelDescriptionList"/>
    <dgm:cxn modelId="{45CF1726-22AF-4358-9087-FF93F1DE8662}" srcId="{60FF6126-BA66-4BBA-93E1-51A57D8A84B5}" destId="{E3851759-950B-44A9-BFF6-7A60533F2BD3}" srcOrd="2" destOrd="0" parTransId="{CC63A5DF-7447-442C-BBCA-247D9F8B9109}" sibTransId="{E9F56578-62F7-4320-85E5-D8C4CFC8A17F}"/>
    <dgm:cxn modelId="{4E9B002B-49C9-400D-981C-66F13419FD4B}" type="presOf" srcId="{3B897321-6EF2-43B8-97E6-87F382960011}" destId="{2F6FDB6B-B733-497B-AA5B-A68190FDBC92}" srcOrd="0" destOrd="1" presId="urn:microsoft.com/office/officeart/2018/5/layout/CenteredIconLabelDescriptionList"/>
    <dgm:cxn modelId="{95897132-A84C-454A-BF26-A4D0EBC0EE94}" type="presOf" srcId="{B8D2BA11-F370-4ADC-A91F-4747B9EAA9D4}" destId="{E9ED6078-1F76-4F9C-8610-1B664ED5AEF0}" srcOrd="0" destOrd="0" presId="urn:microsoft.com/office/officeart/2018/5/layout/CenteredIconLabelDescriptionList"/>
    <dgm:cxn modelId="{13D78D37-F68B-42EB-BC73-D3E04FE3046C}" type="presOf" srcId="{60FF6126-BA66-4BBA-93E1-51A57D8A84B5}" destId="{FE9A5109-0273-4AD5-9F1B-08292EC75776}" srcOrd="0" destOrd="0" presId="urn:microsoft.com/office/officeart/2018/5/layout/CenteredIconLabelDescriptionList"/>
    <dgm:cxn modelId="{B0D4CD3B-3360-406F-B32B-69CDCE973D0B}" srcId="{E3851759-950B-44A9-BFF6-7A60533F2BD3}" destId="{A7A7E816-9ACA-4809-A77A-8F8FCD26F31B}" srcOrd="1" destOrd="0" parTransId="{B9495A39-34FB-4DDC-A82D-3363E6CEFF5D}" sibTransId="{6CF4EB4C-90F4-439A-AFD1-E834DEE25D07}"/>
    <dgm:cxn modelId="{9FC8666B-085E-46B3-8602-8D7115F44871}" type="presOf" srcId="{DE710B12-8D82-43E8-9C52-B386060FFD75}" destId="{E0442A13-B967-401B-9339-521CFC7435F9}" srcOrd="0" destOrd="1" presId="urn:microsoft.com/office/officeart/2018/5/layout/CenteredIconLabelDescriptionList"/>
    <dgm:cxn modelId="{3D96466E-5342-4E9D-9B71-CC9AB451AD28}" srcId="{3A637BAF-A38F-4793-AB88-D925F24D7530}" destId="{D2266908-1205-45DC-A869-B3254287702B}" srcOrd="0" destOrd="0" parTransId="{88BA95B4-716A-4BE8-B4C9-8D7865763F97}" sibTransId="{160D7BF9-8C23-47FF-A423-8373D065025F}"/>
    <dgm:cxn modelId="{3F319180-38FD-434B-A82E-C6661DAF5509}" srcId="{3A637BAF-A38F-4793-AB88-D925F24D7530}" destId="{DE710B12-8D82-43E8-9C52-B386060FFD75}" srcOrd="1" destOrd="0" parTransId="{D4781749-692F-4C94-A561-54FC39F7322B}" sibTransId="{3079CD1E-2AB7-4A82-AB5F-A548767E7CB4}"/>
    <dgm:cxn modelId="{3734478E-9F40-4907-B1DD-7BFEA210E55C}" srcId="{E63CEA1B-4AF2-4F94-9153-1BCAD67782F8}" destId="{B08CBCCB-1E3C-4440-9E31-24860C942AA9}" srcOrd="2" destOrd="0" parTransId="{67B102AB-088B-4747-ADA5-774D52FB759A}" sibTransId="{B86EC1C0-CCD7-457F-AC89-0A88DF83AF79}"/>
    <dgm:cxn modelId="{C9B7748E-5AC6-407C-9C2D-2CF02D4844A6}" srcId="{E63CEA1B-4AF2-4F94-9153-1BCAD67782F8}" destId="{8F1D6040-D67D-4A9D-AAAE-ABA8C0DFBF52}" srcOrd="0" destOrd="0" parTransId="{69A6F290-52C0-42F6-A0B2-29C59FF2981D}" sibTransId="{A5334D35-9BF7-470A-AF80-3DF714FA0AAD}"/>
    <dgm:cxn modelId="{0C24138F-E941-4C9B-946E-2F98C2FE2894}" type="presOf" srcId="{D2266908-1205-45DC-A869-B3254287702B}" destId="{E0442A13-B967-401B-9339-521CFC7435F9}" srcOrd="0" destOrd="0" presId="urn:microsoft.com/office/officeart/2018/5/layout/CenteredIconLabelDescriptionList"/>
    <dgm:cxn modelId="{6FDE7291-2571-4065-B43F-FB1694E67FDB}" srcId="{E3851759-950B-44A9-BFF6-7A60533F2BD3}" destId="{A27D9B78-1FEA-4B9E-9F2D-D2199807EDF4}" srcOrd="2" destOrd="0" parTransId="{A43ED1BB-D286-4E4E-B41C-A33D6AEC4498}" sibTransId="{635CCAC2-4B7B-491C-8E4B-8302EA036709}"/>
    <dgm:cxn modelId="{65962299-4C40-4B4F-848F-5AFEC89801AF}" srcId="{E3851759-950B-44A9-BFF6-7A60533F2BD3}" destId="{B8D2BA11-F370-4ADC-A91F-4747B9EAA9D4}" srcOrd="0" destOrd="0" parTransId="{E11CDA64-DD2B-4F94-AB29-401A1C9D27F4}" sibTransId="{43D8A7B3-F7BF-4118-9B95-0B700B2ABD57}"/>
    <dgm:cxn modelId="{6EE1CCB5-4C24-4DD1-A370-4D3C80344E35}" type="presOf" srcId="{A7A7E816-9ACA-4809-A77A-8F8FCD26F31B}" destId="{E9ED6078-1F76-4F9C-8610-1B664ED5AEF0}" srcOrd="0" destOrd="1" presId="urn:microsoft.com/office/officeart/2018/5/layout/CenteredIconLabelDescriptionList"/>
    <dgm:cxn modelId="{1CF1E0B6-7239-4336-9C09-260CCC55CEA9}" type="presOf" srcId="{8F1D6040-D67D-4A9D-AAAE-ABA8C0DFBF52}" destId="{2F6FDB6B-B733-497B-AA5B-A68190FDBC92}" srcOrd="0" destOrd="0" presId="urn:microsoft.com/office/officeart/2018/5/layout/CenteredIconLabelDescriptionList"/>
    <dgm:cxn modelId="{096E47BC-67B9-45EA-9D73-E89CE6AF6155}" srcId="{E63CEA1B-4AF2-4F94-9153-1BCAD67782F8}" destId="{3B897321-6EF2-43B8-97E6-87F382960011}" srcOrd="1" destOrd="0" parTransId="{FA077DC8-0FE2-4CCB-B864-B74F5801D3DB}" sibTransId="{D367473F-6691-4B7A-BBDB-11BA444317C8}"/>
    <dgm:cxn modelId="{C5B172C4-D5D6-4F4C-94F3-AD9601E9CE30}" srcId="{3A637BAF-A38F-4793-AB88-D925F24D7530}" destId="{8BE8D623-1770-4545-BBC9-705644BEB38D}" srcOrd="2" destOrd="0" parTransId="{8BADC350-E529-494C-A449-45E626BF8B83}" sibTransId="{F454454F-3903-4364-B660-9593A4A92640}"/>
    <dgm:cxn modelId="{84EF38D1-FDAC-40EC-B3A0-095967128BAA}" type="presOf" srcId="{3A637BAF-A38F-4793-AB88-D925F24D7530}" destId="{502F7A04-D862-4390-8193-566CE6FADB08}" srcOrd="0" destOrd="0" presId="urn:microsoft.com/office/officeart/2018/5/layout/CenteredIconLabelDescriptionList"/>
    <dgm:cxn modelId="{D834DFEC-7FD7-4B54-AAA1-B21FB99BF964}" srcId="{60FF6126-BA66-4BBA-93E1-51A57D8A84B5}" destId="{3A637BAF-A38F-4793-AB88-D925F24D7530}" srcOrd="0" destOrd="0" parTransId="{133C4222-1690-4660-8F42-1D7B6B4BAF84}" sibTransId="{C1984D23-B504-4325-B0EA-6A922CF24B4D}"/>
    <dgm:cxn modelId="{A9649EEE-E48F-4EB9-B8F8-0A7D05BC55EF}" type="presOf" srcId="{8BE8D623-1770-4545-BBC9-705644BEB38D}" destId="{E0442A13-B967-401B-9339-521CFC7435F9}" srcOrd="0" destOrd="2" presId="urn:microsoft.com/office/officeart/2018/5/layout/CenteredIconLabelDescriptionList"/>
    <dgm:cxn modelId="{7CBD1FF8-6FFE-4226-8F92-5ED8A3F11998}" srcId="{60FF6126-BA66-4BBA-93E1-51A57D8A84B5}" destId="{E63CEA1B-4AF2-4F94-9153-1BCAD67782F8}" srcOrd="1" destOrd="0" parTransId="{2AA9560A-BD3B-4211-ADD3-19C1B2BC006E}" sibTransId="{87DECB77-0922-4675-8D5B-79C23C296E26}"/>
    <dgm:cxn modelId="{D96CC2FD-D52F-4304-AC8D-594782CFD635}" type="presOf" srcId="{E63CEA1B-4AF2-4F94-9153-1BCAD67782F8}" destId="{7EEB1B07-204F-4C3D-A7F8-D01A8B73FCEC}" srcOrd="0" destOrd="0" presId="urn:microsoft.com/office/officeart/2018/5/layout/CenteredIconLabelDescriptionList"/>
    <dgm:cxn modelId="{A5E5DDF1-3DF3-43E1-9A81-26479780636D}" type="presParOf" srcId="{FE9A5109-0273-4AD5-9F1B-08292EC75776}" destId="{4D0440BF-079D-4CB8-9301-B92EBA727921}" srcOrd="0" destOrd="0" presId="urn:microsoft.com/office/officeart/2018/5/layout/CenteredIconLabelDescriptionList"/>
    <dgm:cxn modelId="{2924255A-7079-4B3E-B693-36F86775549C}" type="presParOf" srcId="{4D0440BF-079D-4CB8-9301-B92EBA727921}" destId="{D0066773-2854-4626-B226-42C678514CDD}" srcOrd="0" destOrd="0" presId="urn:microsoft.com/office/officeart/2018/5/layout/CenteredIconLabelDescriptionList"/>
    <dgm:cxn modelId="{87CB7663-F2A8-4D55-AF31-4A5F3340FB7F}" type="presParOf" srcId="{4D0440BF-079D-4CB8-9301-B92EBA727921}" destId="{EA48DA83-9159-446D-8261-5E514E9FF1F5}" srcOrd="1" destOrd="0" presId="urn:microsoft.com/office/officeart/2018/5/layout/CenteredIconLabelDescriptionList"/>
    <dgm:cxn modelId="{96F8EEE8-7632-4E3A-8911-5C7F7D7FE96E}" type="presParOf" srcId="{4D0440BF-079D-4CB8-9301-B92EBA727921}" destId="{502F7A04-D862-4390-8193-566CE6FADB08}" srcOrd="2" destOrd="0" presId="urn:microsoft.com/office/officeart/2018/5/layout/CenteredIconLabelDescriptionList"/>
    <dgm:cxn modelId="{7F404414-F5CF-4ACA-B2C5-9CE9BB99C4AF}" type="presParOf" srcId="{4D0440BF-079D-4CB8-9301-B92EBA727921}" destId="{4E0C385C-E1DC-4F41-A790-F02F0843A52F}" srcOrd="3" destOrd="0" presId="urn:microsoft.com/office/officeart/2018/5/layout/CenteredIconLabelDescriptionList"/>
    <dgm:cxn modelId="{5962F181-9B0E-4BF5-AC91-8AAC1C287F03}" type="presParOf" srcId="{4D0440BF-079D-4CB8-9301-B92EBA727921}" destId="{E0442A13-B967-401B-9339-521CFC7435F9}" srcOrd="4" destOrd="0" presId="urn:microsoft.com/office/officeart/2018/5/layout/CenteredIconLabelDescriptionList"/>
    <dgm:cxn modelId="{03545E30-38CA-402F-9391-7A3BB7DBF937}" type="presParOf" srcId="{FE9A5109-0273-4AD5-9F1B-08292EC75776}" destId="{A78DDABD-7249-469B-AA74-5FE2A9005BD2}" srcOrd="1" destOrd="0" presId="urn:microsoft.com/office/officeart/2018/5/layout/CenteredIconLabelDescriptionList"/>
    <dgm:cxn modelId="{4CBD4A1C-7376-423D-88B4-4F9C9844FA44}" type="presParOf" srcId="{FE9A5109-0273-4AD5-9F1B-08292EC75776}" destId="{59911C66-07DA-4D37-B151-8EAD76673198}" srcOrd="2" destOrd="0" presId="urn:microsoft.com/office/officeart/2018/5/layout/CenteredIconLabelDescriptionList"/>
    <dgm:cxn modelId="{33BE0D7B-2099-480E-9FED-6A188D9F0F0B}" type="presParOf" srcId="{59911C66-07DA-4D37-B151-8EAD76673198}" destId="{C0B6B82B-069D-4374-974E-D7DA92D5708B}" srcOrd="0" destOrd="0" presId="urn:microsoft.com/office/officeart/2018/5/layout/CenteredIconLabelDescriptionList"/>
    <dgm:cxn modelId="{DDE98C46-7A26-4E0B-A65E-D16548FBDDD2}" type="presParOf" srcId="{59911C66-07DA-4D37-B151-8EAD76673198}" destId="{ABD38354-6607-4D06-AA66-25D013FCA913}" srcOrd="1" destOrd="0" presId="urn:microsoft.com/office/officeart/2018/5/layout/CenteredIconLabelDescriptionList"/>
    <dgm:cxn modelId="{D68B6DA2-DF5C-456B-A1E5-BD630B39CFA9}" type="presParOf" srcId="{59911C66-07DA-4D37-B151-8EAD76673198}" destId="{7EEB1B07-204F-4C3D-A7F8-D01A8B73FCEC}" srcOrd="2" destOrd="0" presId="urn:microsoft.com/office/officeart/2018/5/layout/CenteredIconLabelDescriptionList"/>
    <dgm:cxn modelId="{637A7137-1DD8-42E3-94B0-F2BEE636B267}" type="presParOf" srcId="{59911C66-07DA-4D37-B151-8EAD76673198}" destId="{6DA8ED68-FDC0-4660-B41C-EEE84AC58BB3}" srcOrd="3" destOrd="0" presId="urn:microsoft.com/office/officeart/2018/5/layout/CenteredIconLabelDescriptionList"/>
    <dgm:cxn modelId="{0410B28B-738A-45EA-999D-932F77ECA4EB}" type="presParOf" srcId="{59911C66-07DA-4D37-B151-8EAD76673198}" destId="{2F6FDB6B-B733-497B-AA5B-A68190FDBC92}" srcOrd="4" destOrd="0" presId="urn:microsoft.com/office/officeart/2018/5/layout/CenteredIconLabelDescriptionList"/>
    <dgm:cxn modelId="{92ACEA45-2F89-4C40-ACC0-87BFA4AC1C04}" type="presParOf" srcId="{FE9A5109-0273-4AD5-9F1B-08292EC75776}" destId="{60B88762-84F6-4F33-B6B8-4463BC7C6340}" srcOrd="3" destOrd="0" presId="urn:microsoft.com/office/officeart/2018/5/layout/CenteredIconLabelDescriptionList"/>
    <dgm:cxn modelId="{A69BB2A7-FFEB-483A-9988-4EC0F01A7CFA}" type="presParOf" srcId="{FE9A5109-0273-4AD5-9F1B-08292EC75776}" destId="{0E4EDE47-7FC1-415B-950B-4B4C3AE0822A}" srcOrd="4" destOrd="0" presId="urn:microsoft.com/office/officeart/2018/5/layout/CenteredIconLabelDescriptionList"/>
    <dgm:cxn modelId="{A33E3F07-4786-4CA5-B355-FE49427480FB}" type="presParOf" srcId="{0E4EDE47-7FC1-415B-950B-4B4C3AE0822A}" destId="{05AABB58-E4B7-4BCA-90C3-3E3D16694010}" srcOrd="0" destOrd="0" presId="urn:microsoft.com/office/officeart/2018/5/layout/CenteredIconLabelDescriptionList"/>
    <dgm:cxn modelId="{219904B0-50A0-454C-A156-213B4EA69995}" type="presParOf" srcId="{0E4EDE47-7FC1-415B-950B-4B4C3AE0822A}" destId="{74762B3C-B2F6-44B8-9924-14EF4DF1A397}" srcOrd="1" destOrd="0" presId="urn:microsoft.com/office/officeart/2018/5/layout/CenteredIconLabelDescriptionList"/>
    <dgm:cxn modelId="{86E81FEE-CB08-4B45-835D-A71264212BD0}" type="presParOf" srcId="{0E4EDE47-7FC1-415B-950B-4B4C3AE0822A}" destId="{0C2E1828-7AAB-42D6-87B5-29C505D055E3}" srcOrd="2" destOrd="0" presId="urn:microsoft.com/office/officeart/2018/5/layout/CenteredIconLabelDescriptionList"/>
    <dgm:cxn modelId="{E250991D-9E20-40BA-B62D-9AAE3E43E366}" type="presParOf" srcId="{0E4EDE47-7FC1-415B-950B-4B4C3AE0822A}" destId="{D081A413-51F8-40CE-BB3D-19BF135A23E9}" srcOrd="3" destOrd="0" presId="urn:microsoft.com/office/officeart/2018/5/layout/CenteredIconLabelDescriptionList"/>
    <dgm:cxn modelId="{82F066DB-BD8A-4359-8BB0-EB454A3EBBE1}" type="presParOf" srcId="{0E4EDE47-7FC1-415B-950B-4B4C3AE0822A}" destId="{E9ED6078-1F76-4F9C-8610-1B664ED5AEF0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066773-2854-4626-B226-42C678514CDD}">
      <dsp:nvSpPr>
        <dsp:cNvPr id="0" name=""/>
        <dsp:cNvSpPr/>
      </dsp:nvSpPr>
      <dsp:spPr>
        <a:xfrm>
          <a:off x="1186640" y="857458"/>
          <a:ext cx="1272796" cy="127279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2F7A04-D862-4390-8193-566CE6FADB08}">
      <dsp:nvSpPr>
        <dsp:cNvPr id="0" name=""/>
        <dsp:cNvSpPr/>
      </dsp:nvSpPr>
      <dsp:spPr>
        <a:xfrm>
          <a:off x="4757" y="2283663"/>
          <a:ext cx="3636562" cy="545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900" b="1" i="0" kern="1200" dirty="0"/>
            <a:t>Performance Metrics:</a:t>
          </a:r>
          <a:endParaRPr lang="en-US" sz="1900" kern="1200" dirty="0"/>
        </a:p>
      </dsp:txBody>
      <dsp:txXfrm>
        <a:off x="4757" y="2283663"/>
        <a:ext cx="3636562" cy="545484"/>
      </dsp:txXfrm>
    </dsp:sp>
    <dsp:sp modelId="{E0442A13-B967-401B-9339-521CFC7435F9}">
      <dsp:nvSpPr>
        <dsp:cNvPr id="0" name=""/>
        <dsp:cNvSpPr/>
      </dsp:nvSpPr>
      <dsp:spPr>
        <a:xfrm>
          <a:off x="4757" y="2900500"/>
          <a:ext cx="3636562" cy="15245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Accuracy:</a:t>
          </a:r>
          <a:r>
            <a:rPr lang="en-US" sz="1400" b="0" i="0" kern="1200"/>
            <a:t> Achieved accuracy rates in face detection tasks.</a:t>
          </a:r>
          <a:endParaRPr lang="en-US" sz="1400" kern="120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Speed:</a:t>
          </a:r>
          <a:r>
            <a:rPr lang="en-US" sz="1400" b="0" i="0" kern="1200" dirty="0"/>
            <a:t> Measurement of the processing speed for real-time applications.</a:t>
          </a:r>
          <a:endParaRPr lang="en-US" sz="140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Efficiency:</a:t>
          </a:r>
          <a:r>
            <a:rPr lang="en-US" sz="1400" b="0" i="0" kern="1200"/>
            <a:t> Resource utilization and computational efficiency metrics.</a:t>
          </a:r>
          <a:endParaRPr lang="en-US" sz="1400" kern="1200"/>
        </a:p>
      </dsp:txBody>
      <dsp:txXfrm>
        <a:off x="4757" y="2900500"/>
        <a:ext cx="3636562" cy="1524581"/>
      </dsp:txXfrm>
    </dsp:sp>
    <dsp:sp modelId="{C0B6B82B-069D-4374-974E-D7DA92D5708B}">
      <dsp:nvSpPr>
        <dsp:cNvPr id="0" name=""/>
        <dsp:cNvSpPr/>
      </dsp:nvSpPr>
      <dsp:spPr>
        <a:xfrm>
          <a:off x="5459601" y="857458"/>
          <a:ext cx="1272796" cy="127279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EB1B07-204F-4C3D-A7F8-D01A8B73FCEC}">
      <dsp:nvSpPr>
        <dsp:cNvPr id="0" name=""/>
        <dsp:cNvSpPr/>
      </dsp:nvSpPr>
      <dsp:spPr>
        <a:xfrm>
          <a:off x="4277718" y="2283663"/>
          <a:ext cx="3636562" cy="545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900" b="1" i="0" kern="1200"/>
            <a:t>Observations from the Implementation:</a:t>
          </a:r>
          <a:endParaRPr lang="en-US" sz="1900" kern="1200"/>
        </a:p>
      </dsp:txBody>
      <dsp:txXfrm>
        <a:off x="4277718" y="2283663"/>
        <a:ext cx="3636562" cy="545484"/>
      </dsp:txXfrm>
    </dsp:sp>
    <dsp:sp modelId="{2F6FDB6B-B733-497B-AA5B-A68190FDBC92}">
      <dsp:nvSpPr>
        <dsp:cNvPr id="0" name=""/>
        <dsp:cNvSpPr/>
      </dsp:nvSpPr>
      <dsp:spPr>
        <a:xfrm>
          <a:off x="4277718" y="2900500"/>
          <a:ext cx="3636562" cy="15245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Challenges:</a:t>
          </a:r>
          <a:r>
            <a:rPr lang="en-US" sz="1400" b="0" i="0" kern="1200"/>
            <a:t> Notable difficulties encountered during implementation (e.g., lighting variations, pose changes).</a:t>
          </a:r>
          <a:endParaRPr lang="en-US" sz="1400" kern="120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Strengths:</a:t>
          </a:r>
          <a:r>
            <a:rPr lang="en-US" sz="1400" b="0" i="0" kern="1200"/>
            <a:t> Identified strong points and advantages of the implemented system.</a:t>
          </a:r>
          <a:endParaRPr lang="en-US" sz="1400" kern="120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Areas for Improvement:</a:t>
          </a:r>
          <a:r>
            <a:rPr lang="en-US" sz="1400" b="0" i="0" kern="1200"/>
            <a:t> Highlighted aspects requiring enhancement or optimization.</a:t>
          </a:r>
          <a:endParaRPr lang="en-US" sz="1400" kern="1200"/>
        </a:p>
      </dsp:txBody>
      <dsp:txXfrm>
        <a:off x="4277718" y="2900500"/>
        <a:ext cx="3636562" cy="1524581"/>
      </dsp:txXfrm>
    </dsp:sp>
    <dsp:sp modelId="{05AABB58-E4B7-4BCA-90C3-3E3D16694010}">
      <dsp:nvSpPr>
        <dsp:cNvPr id="0" name=""/>
        <dsp:cNvSpPr/>
      </dsp:nvSpPr>
      <dsp:spPr>
        <a:xfrm>
          <a:off x="9732562" y="857458"/>
          <a:ext cx="1272796" cy="127279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2E1828-7AAB-42D6-87B5-29C505D055E3}">
      <dsp:nvSpPr>
        <dsp:cNvPr id="0" name=""/>
        <dsp:cNvSpPr/>
      </dsp:nvSpPr>
      <dsp:spPr>
        <a:xfrm>
          <a:off x="8550679" y="2283663"/>
          <a:ext cx="3636562" cy="545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900" b="1" i="0" kern="1200"/>
            <a:t>Results Achieved in Face Detection:</a:t>
          </a:r>
          <a:endParaRPr lang="en-US" sz="1900" kern="1200"/>
        </a:p>
      </dsp:txBody>
      <dsp:txXfrm>
        <a:off x="8550679" y="2283663"/>
        <a:ext cx="3636562" cy="545484"/>
      </dsp:txXfrm>
    </dsp:sp>
    <dsp:sp modelId="{E9ED6078-1F76-4F9C-8610-1B664ED5AEF0}">
      <dsp:nvSpPr>
        <dsp:cNvPr id="0" name=""/>
        <dsp:cNvSpPr/>
      </dsp:nvSpPr>
      <dsp:spPr>
        <a:xfrm>
          <a:off x="8550679" y="2900500"/>
          <a:ext cx="3636562" cy="15245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Accuracy Rates:</a:t>
          </a:r>
          <a:r>
            <a:rPr lang="en-US" sz="1400" b="0" i="0" kern="1200"/>
            <a:t> Specific accuracy percentages obtained in detecting faces.</a:t>
          </a:r>
          <a:endParaRPr lang="en-US" sz="1400" kern="120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Real-time Performance:</a:t>
          </a:r>
          <a:r>
            <a:rPr lang="en-US" sz="1400" b="0" i="0" kern="1200" dirty="0"/>
            <a:t> Speed and efficiency achieved in processing live video streams.</a:t>
          </a:r>
          <a:endParaRPr lang="en-US" sz="140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 dirty="0"/>
            <a:t>Robustness:</a:t>
          </a:r>
          <a:r>
            <a:rPr lang="en-US" sz="1400" b="0" i="0" kern="1200" dirty="0"/>
            <a:t> Ability to detect faces under varying conditions and challenging scenarios.</a:t>
          </a:r>
          <a:endParaRPr lang="en-US" sz="1400" kern="1200" dirty="0"/>
        </a:p>
      </dsp:txBody>
      <dsp:txXfrm>
        <a:off x="8550679" y="2900500"/>
        <a:ext cx="3636562" cy="15245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eg>
</file>

<file path=ppt/media/image13.png>
</file>

<file path=ppt/media/image2.png>
</file>

<file path=ppt/media/image3.pn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3A4CD-0955-E5D7-F122-07BF1766E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F3492C-CD57-1F17-759F-F1595AD0C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37047-BDAE-9656-90CF-BB58FB635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94B9E-427E-82DB-969E-08BC8B416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3ED41-281C-BF94-ADC1-F4A0249B1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72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58C57-6159-953D-520E-A46C20D58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561B68-8183-0384-1DAE-7C74869833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7E13D-9756-6F8D-58B0-A54EAF5DC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D7119-B595-AC2B-2062-9B9DCB36E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5682B-15C4-6A2F-F093-B8D4457FB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95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CD069B-AADD-019F-F24F-570A9EDD96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394B8E-F055-FFDC-9FF6-3D7C4D0438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C3A6B-15AE-B20F-F88D-16C700B3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495F3-B67B-4DA5-00D1-2A8E38C93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3395B-1CD0-8FB8-B0AB-1FAC567E4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458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38617-2074-AD81-1F5A-F9A62B79F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E8867-58BD-BF20-AE02-4D1D0D018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2AE6C-9F9D-450D-131A-61F432540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E3B52-A1ED-551E-F7AC-CA4D6D6F7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CCF051-509C-ECCC-3ED0-AFD8AF8E8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793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DD83F-43FE-3938-3BF3-A59BC7F25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67092-D06F-2935-D327-EF2E28DBB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EBBFF-91EF-E556-40BC-677FFA32D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C89B2-A8D2-6EB6-08E2-B94DFE97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D3CF1-C278-CAFD-6C6D-60233D634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706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58169-0616-E39F-67F0-81B4E1579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77CAB-4C36-46D5-5995-DAC90A5F22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7BB7E2-FA38-6A09-2E0F-5F73896A8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25CDC-5BBE-04A9-E16F-A1CBAF69B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BA2E2-471C-7372-E7B0-ED37EEE55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63327F-4E8D-5603-F13F-DD81A50C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152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0F20A-4139-0E23-3082-A1FED7537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61BCF-C9BD-7A91-9BFB-C4C0DB1C3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C4175A-2EAA-AED9-70C0-86ADA8E46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4D41E7-1979-A6E6-5C9F-3D73F8099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FA21E3-E0BF-CDF5-D527-AEE8AD11D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C91029-98EC-6B06-0277-400CF36F3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AC3382-61DF-BED8-534A-C6C6D9122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87B1CC-AF44-F3DD-D6FA-E442AC016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550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001B9-DF8B-B93C-E60C-09667B1DB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E76B35-0420-CA87-8A87-0EBD7DD61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EE498-3A22-4319-B702-F1CC0B476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427875-17E4-C24A-E5A4-ECC98725A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83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0CD9B3-52C7-3AC4-51EF-964DC3632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390C0C-A977-5683-FED5-95C7A4F7B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BCC302-08F8-5870-3D3D-67581665E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0900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FE1CE-EEC9-0EB5-6B52-C1121A0B1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85A2D-48E1-E710-B9D6-4CAF124B0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C85193-3248-1B4C-5972-CFAC41475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A118B-A529-50A2-F9B0-4B1DE19EC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AC175B-A509-5297-167B-6E657376F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58AE03-0756-C949-B741-79381C8CF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888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ACF40-2475-0180-10CD-E235A6012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097142-774E-C594-A898-590680DF8F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6476FA-BC0B-A3FA-C49C-E10A1C3093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2F08D2-98EA-B6C1-B0B2-3C9510D86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AF236-66F7-8F78-E9B8-8536A5FC1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0B01C3-BC64-0807-35CA-42CC7D475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05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2E55EC-8D97-8A42-F37F-EDD904BF8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B4F35-59A5-9B59-423A-AD4DD98E4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2C584F-0F9B-FD94-1ADA-4D857174DD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BB1F2-335B-44B9-954B-40B3F32844EC}" type="datetimeFigureOut">
              <a:rPr lang="en-IN" smtClean="0"/>
              <a:t>24-07-2024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01C29-2287-FE33-5F2C-2A7D75E3FA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9D027-71CB-B74A-B7C4-3A3671ED6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31059-301F-4111-BFD3-99EEFFDE7E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9114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getcompass.ai/id/appreciation-thank-you-messag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robot's face&#10;&#10;Description automatically generated">
            <a:extLst>
              <a:ext uri="{FF2B5EF4-FFF2-40B4-BE49-F238E27FC236}">
                <a16:creationId xmlns:a16="http://schemas.microsoft.com/office/drawing/2014/main" id="{410E0D31-52F3-7864-20EE-E8090F8C2D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42" b="31308"/>
          <a:stretch/>
        </p:blipFill>
        <p:spPr>
          <a:xfrm>
            <a:off x="20" y="10965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99A278-982E-F391-86A7-70A8FA7FE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092" y="3574387"/>
            <a:ext cx="12192000" cy="1098395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FACE DETECTION WITH </a:t>
            </a:r>
            <a:r>
              <a:rPr lang="en-US" dirty="0">
                <a:solidFill>
                  <a:srgbClr val="FFFFFF"/>
                </a:solidFill>
              </a:rPr>
              <a:t>PYTHON 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26A2F1-CC54-8B1C-9075-B2C4CF7F9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715729"/>
            <a:ext cx="9144000" cy="109839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Under </a:t>
            </a:r>
          </a:p>
          <a:p>
            <a:r>
              <a:rPr lang="en-US" dirty="0">
                <a:solidFill>
                  <a:srgbClr val="FFFFFF"/>
                </a:solidFill>
              </a:rPr>
              <a:t>Devminds internship 	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120972-83E2-F9BE-161F-0289538FDA98}"/>
              </a:ext>
            </a:extLst>
          </p:cNvPr>
          <p:cNvSpPr txBox="1"/>
          <p:nvPr/>
        </p:nvSpPr>
        <p:spPr>
          <a:xfrm>
            <a:off x="8445794" y="6211668"/>
            <a:ext cx="4533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By:-</a:t>
            </a:r>
          </a:p>
          <a:p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Mahesh A V_1VK21IS022_ML23115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3F5A6C-49E3-8A38-A584-6AD88F3F8EB9}"/>
              </a:ext>
            </a:extLst>
          </p:cNvPr>
          <p:cNvSpPr txBox="1"/>
          <p:nvPr/>
        </p:nvSpPr>
        <p:spPr>
          <a:xfrm>
            <a:off x="191168" y="262339"/>
            <a:ext cx="118157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b="1" dirty="0"/>
              <a:t>VIVEKANANDA INSTITUTE OF TECHNOLOGY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9862CB-BBB4-83CB-A3A2-B96864735B89}"/>
              </a:ext>
            </a:extLst>
          </p:cNvPr>
          <p:cNvSpPr txBox="1"/>
          <p:nvPr/>
        </p:nvSpPr>
        <p:spPr>
          <a:xfrm>
            <a:off x="2342356" y="2060480"/>
            <a:ext cx="750728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latin typeface="Avenir Next LT Pro" panose="020B0504020202020204" pitchFamily="34" charset="0"/>
              </a:rPr>
              <a:t>Department Of </a:t>
            </a:r>
            <a:br>
              <a:rPr lang="en-US" sz="2800" b="1" dirty="0">
                <a:latin typeface="Avenir Next LT Pro" panose="020B0504020202020204" pitchFamily="34" charset="0"/>
              </a:rPr>
            </a:br>
            <a:r>
              <a:rPr lang="en-US" sz="2800" b="1" dirty="0">
                <a:latin typeface="Avenir Next LT Pro" panose="020B0504020202020204" pitchFamily="34" charset="0"/>
              </a:rPr>
              <a:t>Information Science And Engineering</a:t>
            </a:r>
            <a:endParaRPr lang="en-IN" sz="2800" b="1" dirty="0">
              <a:latin typeface="Avenir Next LT Pro" panose="020B05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B9B137-B1BD-DE4E-7F85-313E50A52EDC}"/>
              </a:ext>
            </a:extLst>
          </p:cNvPr>
          <p:cNvSpPr txBox="1"/>
          <p:nvPr/>
        </p:nvSpPr>
        <p:spPr>
          <a:xfrm>
            <a:off x="1485610" y="934338"/>
            <a:ext cx="91597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b="1" dirty="0"/>
              <a:t>AN INSTITUTE OF JANATHA EDUCATION SOCIETY</a:t>
            </a:r>
          </a:p>
          <a:p>
            <a:pPr algn="ctr"/>
            <a:r>
              <a:rPr lang="en-IN" sz="1800" b="1" dirty="0"/>
              <a:t>Recognised By GOK, Affiliated to VTU And Approved By AICTE, New Delhi</a:t>
            </a:r>
            <a:endParaRPr lang="en-IN" b="1" dirty="0"/>
          </a:p>
        </p:txBody>
      </p:sp>
      <p:pic>
        <p:nvPicPr>
          <p:cNvPr id="9" name="Picture 8" descr="A round white plate with a green and orange circle with a person's face&#10;&#10;Description automatically generated">
            <a:extLst>
              <a:ext uri="{FF2B5EF4-FFF2-40B4-BE49-F238E27FC236}">
                <a16:creationId xmlns:a16="http://schemas.microsoft.com/office/drawing/2014/main" id="{DC69D2BD-342E-56CF-679A-DB9D7C63C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3410" y="281293"/>
            <a:ext cx="1266908" cy="13060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9910597-4077-5351-9374-E7E5C7A666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19" y="151373"/>
            <a:ext cx="1374104" cy="1514594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C409A42C-8E38-1BF4-0362-5BB5FB62AFBC}"/>
              </a:ext>
            </a:extLst>
          </p:cNvPr>
          <p:cNvSpPr>
            <a:spLocks noGrp="1"/>
          </p:cNvSpPr>
          <p:nvPr/>
        </p:nvSpPr>
        <p:spPr>
          <a:xfrm>
            <a:off x="191168" y="6396335"/>
            <a:ext cx="2309820" cy="3693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IN" sz="1800" b="1" dirty="0">
                <a:solidFill>
                  <a:schemeClr val="tx1"/>
                </a:solidFill>
              </a:rPr>
              <a:t>Department of ISE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998FBB-8AC5-C3BB-7021-9CAA4C14D8B3}"/>
              </a:ext>
            </a:extLst>
          </p:cNvPr>
          <p:cNvSpPr txBox="1"/>
          <p:nvPr/>
        </p:nvSpPr>
        <p:spPr>
          <a:xfrm>
            <a:off x="2902659" y="6396335"/>
            <a:ext cx="6212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/>
              <a:t>2023-24</a:t>
            </a:r>
          </a:p>
        </p:txBody>
      </p:sp>
    </p:spTree>
    <p:extLst>
      <p:ext uri="{BB962C8B-B14F-4D97-AF65-F5344CB8AC3E}">
        <p14:creationId xmlns:p14="http://schemas.microsoft.com/office/powerpoint/2010/main" val="15542358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 advTm="7000">
        <p:split orient="vert"/>
      </p:transition>
    </mc:Choice>
    <mc:Fallback xmlns="">
      <p:transition spd="slow" advTm="7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B9A59-4B70-DD0F-571A-27BD84CF4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637027" cy="1807305"/>
          </a:xfrm>
        </p:spPr>
        <p:txBody>
          <a:bodyPr>
            <a:normAutofit/>
          </a:bodyPr>
          <a:lstStyle/>
          <a:p>
            <a:r>
              <a:rPr lang="en-IN" sz="4800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68B52-DC69-0166-8CC4-0F190D9D9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IN" sz="2000" b="1" dirty="0"/>
              <a:t>What is Face Detection?</a:t>
            </a:r>
          </a:p>
          <a:p>
            <a:pPr marL="0" indent="0">
              <a:buNone/>
            </a:pPr>
            <a:r>
              <a:rPr lang="en-IN" sz="2000" dirty="0"/>
              <a:t>     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ace detection is a computer vision technique used to locate and identify human faces within images or videos. It's a fundamental step in various applications, including photography, security systems, video surveillance, augmented reality, and social media.</a:t>
            </a:r>
          </a:p>
          <a:p>
            <a:pPr marL="0" indent="0">
              <a:buNone/>
            </a:pPr>
            <a:endParaRPr lang="en-IN" sz="2000" dirty="0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52A0BDCA-4060-E8B9-F8FF-0F2DC9EE21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15" r="23077"/>
          <a:stretch/>
        </p:blipFill>
        <p:spPr>
          <a:xfrm>
            <a:off x="6171806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7ECE34-434B-89B7-ECF4-02FA61A601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685" y="0"/>
            <a:ext cx="1097030" cy="1012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round white plate with a green and orange circle with a person's face&#10;&#10;Description automatically generated">
            <a:extLst>
              <a:ext uri="{FF2B5EF4-FFF2-40B4-BE49-F238E27FC236}">
                <a16:creationId xmlns:a16="http://schemas.microsoft.com/office/drawing/2014/main" id="{08DDB6F8-5B58-CE6F-ACDE-41824F0831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6724" y="0"/>
            <a:ext cx="1304434" cy="1023216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73078A8F-D980-7966-6537-7717F654A15C}"/>
              </a:ext>
            </a:extLst>
          </p:cNvPr>
          <p:cNvSpPr>
            <a:spLocks noGrp="1"/>
          </p:cNvSpPr>
          <p:nvPr/>
        </p:nvSpPr>
        <p:spPr>
          <a:xfrm>
            <a:off x="631175" y="6488668"/>
            <a:ext cx="2309820" cy="3693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solidFill>
                  <a:schemeClr val="tx1"/>
                </a:solidFill>
              </a:rPr>
              <a:t>Department of ISE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15EFE0-F48D-F0DC-C8CA-D70A4595DE7A}"/>
              </a:ext>
            </a:extLst>
          </p:cNvPr>
          <p:cNvSpPr txBox="1"/>
          <p:nvPr/>
        </p:nvSpPr>
        <p:spPr>
          <a:xfrm>
            <a:off x="2940995" y="6488658"/>
            <a:ext cx="6212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tx1"/>
                </a:solidFill>
              </a:rPr>
              <a:t>2023-24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075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n abstract design with lines and financial symbols">
            <a:extLst>
              <a:ext uri="{FF2B5EF4-FFF2-40B4-BE49-F238E27FC236}">
                <a16:creationId xmlns:a16="http://schemas.microsoft.com/office/drawing/2014/main" id="{C249A680-C87D-FD52-3007-B5A4B78A64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0400" b="50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9F9411C-C98D-B8BF-687A-1949EB9F16A7}"/>
              </a:ext>
            </a:extLst>
          </p:cNvPr>
          <p:cNvSpPr txBox="1"/>
          <p:nvPr/>
        </p:nvSpPr>
        <p:spPr>
          <a:xfrm>
            <a:off x="838200" y="390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Algorithm &amp; Implementation 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D84F19-E9B6-2CDE-76F7-6CC26AEE8E01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dirty="0">
                <a:solidFill>
                  <a:srgbClr val="FFFFFF"/>
                </a:solidFill>
                <a:effectLst/>
              </a:rPr>
              <a:t>Algorithm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solidFill>
                  <a:srgbClr val="FFFFFF"/>
                </a:solidFill>
              </a:rPr>
              <a:t>     1.</a:t>
            </a:r>
            <a:r>
              <a:rPr lang="en-US" b="1" i="0" dirty="0">
                <a:solidFill>
                  <a:srgbClr val="FFFFFF"/>
                </a:solidFill>
                <a:effectLst/>
              </a:rPr>
              <a:t> Histogram of Oriented Gradients (HOG):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solidFill>
                  <a:srgbClr val="FFFFFF"/>
                </a:solidFill>
              </a:rPr>
              <a:t>          </a:t>
            </a:r>
            <a:r>
              <a:rPr lang="en-US" b="0" i="0" dirty="0">
                <a:solidFill>
                  <a:srgbClr val="FFFFFF"/>
                </a:solidFill>
                <a:effectLst/>
              </a:rPr>
              <a:t>HOG is a feature descriptor technique used to extract gradient information from an image.</a:t>
            </a:r>
            <a:endParaRPr lang="en-US" b="1" i="0" dirty="0">
              <a:solidFill>
                <a:srgbClr val="FFFFFF"/>
              </a:solidFill>
              <a:effectLst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solidFill>
                  <a:srgbClr val="FFFFFF"/>
                </a:solidFill>
              </a:rPr>
              <a:t>     2.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b="1" i="0" dirty="0">
                <a:solidFill>
                  <a:srgbClr val="FFFFFF"/>
                </a:solidFill>
                <a:effectLst/>
              </a:rPr>
              <a:t>Support Vector Machine (SVM) Classifier:</a:t>
            </a:r>
            <a:endParaRPr lang="en-US" b="0" i="0" dirty="0">
              <a:solidFill>
                <a:srgbClr val="FFFFFF"/>
              </a:solidFill>
              <a:effectLst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           </a:t>
            </a:r>
            <a:r>
              <a:rPr lang="en-US" b="0" i="0" dirty="0">
                <a:solidFill>
                  <a:srgbClr val="FFFFFF"/>
                </a:solidFill>
                <a:effectLst/>
              </a:rPr>
              <a:t>VM is a supervised machine learning algorithm used for classification tasks.</a:t>
            </a:r>
          </a:p>
          <a:p>
            <a:pPr marL="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marL="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FACE58-58C7-EBEC-5E8E-B48632A89B95}"/>
              </a:ext>
            </a:extLst>
          </p:cNvPr>
          <p:cNvSpPr txBox="1"/>
          <p:nvPr/>
        </p:nvSpPr>
        <p:spPr>
          <a:xfrm>
            <a:off x="838200" y="4037916"/>
            <a:ext cx="11258994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IN" b="1" i="0" dirty="0">
                <a:effectLst/>
                <a:latin typeface="Söhne"/>
              </a:rPr>
              <a:t>Implementation</a:t>
            </a:r>
          </a:p>
          <a:p>
            <a:pPr marL="446088" algn="l">
              <a:spcAft>
                <a:spcPts val="600"/>
              </a:spcAft>
              <a:buFont typeface="+mj-lt"/>
              <a:buAutoNum type="arabicPeriod"/>
            </a:pPr>
            <a:r>
              <a:rPr lang="en-US" b="1" i="0" dirty="0">
                <a:effectLst/>
                <a:latin typeface="Söhne"/>
              </a:rPr>
              <a:t>Image Loading:</a:t>
            </a:r>
            <a:r>
              <a:rPr lang="en-US" b="0" i="0" dirty="0">
                <a:effectLst/>
                <a:latin typeface="Söhne"/>
              </a:rPr>
              <a:t> Read and prepare images for analysis.</a:t>
            </a:r>
          </a:p>
          <a:p>
            <a:pPr marL="446088" algn="l">
              <a:spcAft>
                <a:spcPts val="600"/>
              </a:spcAft>
              <a:buFont typeface="+mj-lt"/>
              <a:buAutoNum type="arabicPeriod"/>
            </a:pPr>
            <a:r>
              <a:rPr lang="en-US" b="1" i="0" dirty="0">
                <a:effectLst/>
                <a:latin typeface="Söhne"/>
              </a:rPr>
              <a:t>Face Encoding:</a:t>
            </a:r>
            <a:r>
              <a:rPr lang="en-US" b="0" i="0" dirty="0">
                <a:effectLst/>
                <a:latin typeface="Söhne"/>
              </a:rPr>
              <a:t> Generate numeric encodings representing known faces in the images.</a:t>
            </a:r>
          </a:p>
          <a:p>
            <a:pPr marL="446088" algn="l">
              <a:spcAft>
                <a:spcPts val="600"/>
              </a:spcAft>
              <a:buFont typeface="+mj-lt"/>
              <a:buAutoNum type="arabicPeriod"/>
            </a:pPr>
            <a:r>
              <a:rPr lang="en-US" b="1" i="0" dirty="0">
                <a:effectLst/>
                <a:latin typeface="Söhne"/>
              </a:rPr>
              <a:t>Face Detection:</a:t>
            </a:r>
            <a:r>
              <a:rPr lang="en-US" b="0" i="0" dirty="0">
                <a:effectLst/>
                <a:latin typeface="Söhne"/>
              </a:rPr>
              <a:t> Identify and locate faces within the images using </a:t>
            </a:r>
            <a:r>
              <a:rPr lang="en-US" b="0" i="0" dirty="0" err="1">
                <a:effectLst/>
                <a:latin typeface="Söhne"/>
              </a:rPr>
              <a:t>face_recognition</a:t>
            </a:r>
            <a:r>
              <a:rPr lang="en-US" b="0" i="0" dirty="0">
                <a:effectLst/>
                <a:latin typeface="Söhne"/>
              </a:rPr>
              <a:t>.</a:t>
            </a:r>
          </a:p>
          <a:p>
            <a:pPr marL="446088" algn="l">
              <a:spcAft>
                <a:spcPts val="600"/>
              </a:spcAft>
              <a:buFont typeface="+mj-lt"/>
              <a:buAutoNum type="arabicPeriod"/>
            </a:pPr>
            <a:r>
              <a:rPr lang="en-US" b="1" i="0" dirty="0">
                <a:effectLst/>
                <a:latin typeface="Söhne"/>
              </a:rPr>
              <a:t>Comparison and Labeling:</a:t>
            </a:r>
            <a:r>
              <a:rPr lang="en-US" b="0" i="0" dirty="0">
                <a:effectLst/>
                <a:latin typeface="Söhne"/>
              </a:rPr>
              <a:t> Match detected faces with known faces using their encodings and label accordingly.</a:t>
            </a:r>
          </a:p>
          <a:p>
            <a:pPr>
              <a:spcAft>
                <a:spcPts val="600"/>
              </a:spcAft>
            </a:pP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E9BA41-58F6-3B2A-A8A2-A8788B8114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685" y="0"/>
            <a:ext cx="1097030" cy="1012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round white plate with a green and orange circle with a person's face&#10;&#10;Description automatically generated">
            <a:extLst>
              <a:ext uri="{FF2B5EF4-FFF2-40B4-BE49-F238E27FC236}">
                <a16:creationId xmlns:a16="http://schemas.microsoft.com/office/drawing/2014/main" id="{696B2C62-0B05-5A18-032E-A331EDFDE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6724" y="0"/>
            <a:ext cx="1304434" cy="1023216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041BE887-D461-991E-4C66-00C5CB21292B}"/>
              </a:ext>
            </a:extLst>
          </p:cNvPr>
          <p:cNvSpPr>
            <a:spLocks noGrp="1"/>
          </p:cNvSpPr>
          <p:nvPr/>
        </p:nvSpPr>
        <p:spPr>
          <a:xfrm>
            <a:off x="631175" y="6488668"/>
            <a:ext cx="2309820" cy="3693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solidFill>
                  <a:schemeClr val="tx1"/>
                </a:solidFill>
              </a:rPr>
              <a:t>Department of ISE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EDEA7C-52EB-187A-CCBB-F1FDABEC7F79}"/>
              </a:ext>
            </a:extLst>
          </p:cNvPr>
          <p:cNvSpPr txBox="1"/>
          <p:nvPr/>
        </p:nvSpPr>
        <p:spPr>
          <a:xfrm>
            <a:off x="2940995" y="6488658"/>
            <a:ext cx="6212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tx1"/>
                </a:solidFill>
              </a:rPr>
              <a:t>2023-24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7004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D8515DC8-3701-44EB-999C-D5402B90C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152" y="0"/>
            <a:ext cx="8981524" cy="6858000"/>
          </a:xfrm>
          <a:prstGeom prst="rect">
            <a:avLst/>
          </a:prstGeom>
          <a:solidFill>
            <a:schemeClr val="tx2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1FAAD8-AF86-BFD7-A086-65703A5A9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017" y="32266"/>
            <a:ext cx="10007966" cy="1325563"/>
          </a:xfrm>
        </p:spPr>
        <p:txBody>
          <a:bodyPr>
            <a:normAutofit/>
          </a:bodyPr>
          <a:lstStyle/>
          <a:p>
            <a:pPr algn="ctr"/>
            <a:r>
              <a:rPr lang="en-IN" sz="4000" dirty="0"/>
              <a:t>Tools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8E516-C808-CAFE-5FBC-F15B083BF0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13720" y="1486640"/>
            <a:ext cx="4282280" cy="46952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400" b="1" dirty="0">
                <a:latin typeface="Söhne"/>
              </a:rPr>
              <a:t>OpenCV 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     Feature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1.Image Processing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2.Video Analysis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3.Object Detection and Recognition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4.Machine Learning Integration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5.Feature Detection and Matching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      Capabilities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1.Cross-platform and Language Support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2.Performance and Optimization: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3.Performance and Optimization: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4.Extensibility and Flexibility: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5.Real-time Applications:</a:t>
            </a:r>
          </a:p>
          <a:p>
            <a:pPr marL="0" indent="0">
              <a:buNone/>
            </a:pPr>
            <a:endParaRPr lang="en-IN" sz="1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A0B344-7E71-0FA9-8BCD-75400E3F2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1568" y="1486640"/>
            <a:ext cx="3931319" cy="4514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400" b="1" dirty="0">
                <a:latin typeface="Söhne"/>
              </a:rPr>
              <a:t>face_recognition Library</a:t>
            </a:r>
          </a:p>
          <a:p>
            <a:pPr marL="0" indent="0">
              <a:buNone/>
            </a:pPr>
            <a:r>
              <a:rPr lang="en-IN" sz="1400" b="1" dirty="0">
                <a:latin typeface="Söhne"/>
              </a:rPr>
              <a:t>     </a:t>
            </a:r>
            <a:r>
              <a:rPr lang="en-IN" sz="1400" dirty="0">
                <a:latin typeface="Söhne"/>
              </a:rPr>
              <a:t> Functionality 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1. Face Detection: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2. Face Encoding: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3. Face Recognition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       Advantages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1 Simplicity and Accessibility: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2. Quick Prototyping and Development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3. Pre-trained Models:</a:t>
            </a:r>
          </a:p>
          <a:p>
            <a:pPr marL="0" indent="0">
              <a:buNone/>
            </a:pPr>
            <a:r>
              <a:rPr lang="en-IN" sz="1400" dirty="0">
                <a:latin typeface="Söhne"/>
              </a:rPr>
              <a:t>	4. Integration with Python Ecosystem: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ADC50-B110-0861-7CFD-49708C795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685" y="0"/>
            <a:ext cx="1097030" cy="1012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round white plate with a green and orange circle with a person's face&#10;&#10;Description automatically generated">
            <a:extLst>
              <a:ext uri="{FF2B5EF4-FFF2-40B4-BE49-F238E27FC236}">
                <a16:creationId xmlns:a16="http://schemas.microsoft.com/office/drawing/2014/main" id="{F1076D06-ADDC-C558-24E5-49327CB35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724" y="0"/>
            <a:ext cx="1304434" cy="1023216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147E14CF-4F41-BA28-0921-F6DB15652F98}"/>
              </a:ext>
            </a:extLst>
          </p:cNvPr>
          <p:cNvSpPr>
            <a:spLocks noGrp="1"/>
          </p:cNvSpPr>
          <p:nvPr/>
        </p:nvSpPr>
        <p:spPr>
          <a:xfrm>
            <a:off x="631175" y="6488668"/>
            <a:ext cx="2309820" cy="3693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solidFill>
                  <a:schemeClr val="tx1"/>
                </a:solidFill>
              </a:rPr>
              <a:t>Department of ISE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183F5A-114A-E762-BF13-6550D992D95E}"/>
              </a:ext>
            </a:extLst>
          </p:cNvPr>
          <p:cNvSpPr txBox="1"/>
          <p:nvPr/>
        </p:nvSpPr>
        <p:spPr>
          <a:xfrm>
            <a:off x="2940995" y="6488658"/>
            <a:ext cx="6212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tx1"/>
                </a:solidFill>
              </a:rPr>
              <a:t>2023-24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898265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644161-7140-7EE7-1227-0754C69D6F02}"/>
              </a:ext>
            </a:extLst>
          </p:cNvPr>
          <p:cNvSpPr txBox="1"/>
          <p:nvPr/>
        </p:nvSpPr>
        <p:spPr>
          <a:xfrm>
            <a:off x="2564137" y="207555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SWOT Analysis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DC87A5F-E483-7DE1-8080-F046924E05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0781033"/>
              </p:ext>
            </p:extLst>
          </p:nvPr>
        </p:nvGraphicFramePr>
        <p:xfrm>
          <a:off x="0" y="1574310"/>
          <a:ext cx="12192000" cy="5493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2449">
                  <a:extLst>
                    <a:ext uri="{9D8B030D-6E8A-4147-A177-3AD203B41FA5}">
                      <a16:colId xmlns:a16="http://schemas.microsoft.com/office/drawing/2014/main" val="1073349397"/>
                    </a:ext>
                  </a:extLst>
                </a:gridCol>
                <a:gridCol w="9829551">
                  <a:extLst>
                    <a:ext uri="{9D8B030D-6E8A-4147-A177-3AD203B41FA5}">
                      <a16:colId xmlns:a16="http://schemas.microsoft.com/office/drawing/2014/main" val="3629932692"/>
                    </a:ext>
                  </a:extLst>
                </a:gridCol>
              </a:tblGrid>
              <a:tr h="1320923">
                <a:tc>
                  <a:txBody>
                    <a:bodyPr/>
                    <a:lstStyle/>
                    <a:p>
                      <a:pPr algn="ctr"/>
                      <a:r>
                        <a:rPr lang="en-IN" sz="2500" b="1" dirty="0"/>
                        <a:t>Strengths</a:t>
                      </a:r>
                    </a:p>
                  </a:txBody>
                  <a:tcPr marL="109659" marR="109659" marT="54830" marB="54830" anchor="ctr"/>
                </a:tc>
                <a:tc>
                  <a:txBody>
                    <a:bodyPr/>
                    <a:lstStyle/>
                    <a:p>
                      <a:r>
                        <a:rPr lang="en-US" sz="155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OpenCV:</a:t>
                      </a:r>
                      <a:r>
                        <a:rPr lang="en-US" sz="155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Offers a diverse set of computer vision tools, high-performance algorithms, and cross-platform support with a vibrant community.</a:t>
                      </a:r>
                    </a:p>
                    <a:p>
                      <a:r>
                        <a:rPr lang="en-US" sz="1550" b="1" i="0" kern="1200" dirty="0" err="1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face_recognition</a:t>
                      </a:r>
                      <a:r>
                        <a:rPr lang="en-US" sz="155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sz="155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Features a simplified interface for accessible face-related tasks, facilitates rapid prototyping with a user-friendly API, and provides pre-trained models for face-related tasks.</a:t>
                      </a:r>
                    </a:p>
                    <a:p>
                      <a:endParaRPr lang="en-IN" sz="1550" dirty="0"/>
                    </a:p>
                  </a:txBody>
                  <a:tcPr marL="109659" marR="109659" marT="54830" marB="54830"/>
                </a:tc>
                <a:extLst>
                  <a:ext uri="{0D108BD9-81ED-4DB2-BD59-A6C34878D82A}">
                    <a16:rowId xmlns:a16="http://schemas.microsoft.com/office/drawing/2014/main" val="2429000281"/>
                  </a:ext>
                </a:extLst>
              </a:tr>
              <a:tr h="1320923">
                <a:tc>
                  <a:txBody>
                    <a:bodyPr/>
                    <a:lstStyle/>
                    <a:p>
                      <a:pPr algn="ctr"/>
                      <a:r>
                        <a:rPr lang="en-IN" sz="2500" b="1" dirty="0"/>
                        <a:t>Weaknesses</a:t>
                      </a:r>
                    </a:p>
                  </a:txBody>
                  <a:tcPr marL="109659" marR="109659" marT="54830" marB="54830" anchor="ctr"/>
                </a:tc>
                <a:tc>
                  <a:txBody>
                    <a:bodyPr/>
                    <a:lstStyle/>
                    <a:p>
                      <a:r>
                        <a:rPr lang="en-US" sz="155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OpenCV:</a:t>
                      </a:r>
                      <a:r>
                        <a:rPr lang="en-US" sz="15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Presents a steep learning curve, resource-intensive operations, and occasional documentation gaps.</a:t>
                      </a:r>
                    </a:p>
                    <a:p>
                      <a:endParaRPr lang="en-US" sz="155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55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face_recognition</a:t>
                      </a:r>
                      <a:r>
                        <a:rPr lang="en-US" sz="155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sz="15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Exhibits limited customization, relies on the underlying </a:t>
                      </a:r>
                      <a:r>
                        <a:rPr lang="en-US" sz="155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dlib</a:t>
                      </a:r>
                      <a:r>
                        <a:rPr lang="en-US" sz="15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library for performance, and may face scalability issues with large datasets.</a:t>
                      </a:r>
                    </a:p>
                    <a:p>
                      <a:endParaRPr lang="en-IN" sz="1550" dirty="0"/>
                    </a:p>
                  </a:txBody>
                  <a:tcPr marL="109659" marR="109659" marT="54830" marB="54830"/>
                </a:tc>
                <a:extLst>
                  <a:ext uri="{0D108BD9-81ED-4DB2-BD59-A6C34878D82A}">
                    <a16:rowId xmlns:a16="http://schemas.microsoft.com/office/drawing/2014/main" val="249703802"/>
                  </a:ext>
                </a:extLst>
              </a:tr>
              <a:tr h="1081363">
                <a:tc>
                  <a:txBody>
                    <a:bodyPr/>
                    <a:lstStyle/>
                    <a:p>
                      <a:pPr algn="ctr"/>
                      <a:r>
                        <a:rPr lang="en-IN" sz="2500" b="1" dirty="0"/>
                        <a:t>Opportunities</a:t>
                      </a:r>
                    </a:p>
                  </a:txBody>
                  <a:tcPr marL="109659" marR="109659" marT="54830" marB="54830" anchor="ctr"/>
                </a:tc>
                <a:tc>
                  <a:txBody>
                    <a:bodyPr/>
                    <a:lstStyle/>
                    <a:p>
                      <a:r>
                        <a:rPr lang="en-US" sz="155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OpenCV Opportunities:</a:t>
                      </a:r>
                      <a:r>
                        <a:rPr lang="en-US" sz="15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Improve tutorials, optimize algorithms, and expand technology integration.</a:t>
                      </a:r>
                    </a:p>
                    <a:p>
                      <a:endParaRPr lang="en-US" sz="155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550" b="1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face_recognition</a:t>
                      </a:r>
                      <a:r>
                        <a:rPr lang="en-US" sz="155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Opportunities:</a:t>
                      </a:r>
                      <a:r>
                        <a:rPr lang="en-US" sz="15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Enhance efficiency, add customization, and extend capabilities beyond face recognition.</a:t>
                      </a:r>
                    </a:p>
                    <a:p>
                      <a:endParaRPr lang="en-IN" sz="1550" dirty="0"/>
                    </a:p>
                  </a:txBody>
                  <a:tcPr marL="109659" marR="109659" marT="54830" marB="54830"/>
                </a:tc>
                <a:extLst>
                  <a:ext uri="{0D108BD9-81ED-4DB2-BD59-A6C34878D82A}">
                    <a16:rowId xmlns:a16="http://schemas.microsoft.com/office/drawing/2014/main" val="671327622"/>
                  </a:ext>
                </a:extLst>
              </a:tr>
              <a:tr h="15604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5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Threats </a:t>
                      </a:r>
                    </a:p>
                  </a:txBody>
                  <a:tcPr marL="109659" marR="109659" marT="54830" marB="54830" anchor="ctr"/>
                </a:tc>
                <a:tc>
                  <a:txBody>
                    <a:bodyPr/>
                    <a:lstStyle/>
                    <a:p>
                      <a:r>
                        <a:rPr lang="en-US" sz="155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Market Competition Threats:</a:t>
                      </a:r>
                      <a:r>
                        <a:rPr lang="en-US" sz="15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Emerging specialized libraries and potential loss of market share due to increased competition.</a:t>
                      </a:r>
                    </a:p>
                    <a:p>
                      <a:endParaRPr lang="en-US" sz="155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55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Technological Advancements Threats:</a:t>
                      </a:r>
                      <a:r>
                        <a:rPr lang="en-US" sz="15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Rapid advancements may render current methods obsolete, risking reduced relevance if unable to adapt.</a:t>
                      </a:r>
                      <a:endParaRPr lang="en-IN" sz="1550" dirty="0"/>
                    </a:p>
                    <a:p>
                      <a:endParaRPr lang="en-IN" sz="1550" dirty="0"/>
                    </a:p>
                  </a:txBody>
                  <a:tcPr marL="109659" marR="109659" marT="54830" marB="54830"/>
                </a:tc>
                <a:extLst>
                  <a:ext uri="{0D108BD9-81ED-4DB2-BD59-A6C34878D82A}">
                    <a16:rowId xmlns:a16="http://schemas.microsoft.com/office/drawing/2014/main" val="35412571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DC321CA0-8709-A1F8-67AE-AC339DA2C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788" y="207565"/>
            <a:ext cx="1097030" cy="1012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round white plate with a green and orange circle with a person's face&#10;&#10;Description automatically generated">
            <a:extLst>
              <a:ext uri="{FF2B5EF4-FFF2-40B4-BE49-F238E27FC236}">
                <a16:creationId xmlns:a16="http://schemas.microsoft.com/office/drawing/2014/main" id="{8D59A12A-0A07-47AF-9FA9-DCEB76157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4827" y="207565"/>
            <a:ext cx="1304434" cy="1023216"/>
          </a:xfrm>
          <a:prstGeom prst="rect">
            <a:avLst/>
          </a:prstGeom>
        </p:spPr>
      </p:pic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DB96F5DA-4435-0502-7765-7C0D4445CE27}"/>
              </a:ext>
            </a:extLst>
          </p:cNvPr>
          <p:cNvSpPr>
            <a:spLocks noGrp="1"/>
          </p:cNvSpPr>
          <p:nvPr/>
        </p:nvSpPr>
        <p:spPr>
          <a:xfrm>
            <a:off x="599278" y="6696233"/>
            <a:ext cx="2309820" cy="3693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solidFill>
                  <a:schemeClr val="tx1"/>
                </a:solidFill>
              </a:rPr>
              <a:t>Department of ISE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B4117E-BBE1-79D1-5141-D1630ED15BD5}"/>
              </a:ext>
            </a:extLst>
          </p:cNvPr>
          <p:cNvSpPr txBox="1"/>
          <p:nvPr/>
        </p:nvSpPr>
        <p:spPr>
          <a:xfrm>
            <a:off x="2909098" y="6696223"/>
            <a:ext cx="6212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tx1"/>
                </a:solidFill>
              </a:rPr>
              <a:t>2023-24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793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891468-EF54-1E30-20DA-1D0960604C48}"/>
              </a:ext>
            </a:extLst>
          </p:cNvPr>
          <p:cNvSpPr txBox="1"/>
          <p:nvPr/>
        </p:nvSpPr>
        <p:spPr>
          <a:xfrm>
            <a:off x="1073988" y="349112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i="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Conclusion with Metrics</a:t>
            </a:r>
          </a:p>
        </p:txBody>
      </p:sp>
      <p:graphicFrame>
        <p:nvGraphicFramePr>
          <p:cNvPr id="14" name="TextBox 2">
            <a:extLst>
              <a:ext uri="{FF2B5EF4-FFF2-40B4-BE49-F238E27FC236}">
                <a16:creationId xmlns:a16="http://schemas.microsoft.com/office/drawing/2014/main" id="{DF765B6B-09C1-DF78-3054-D5A99E8FF0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7623746"/>
              </p:ext>
            </p:extLst>
          </p:nvPr>
        </p:nvGraphicFramePr>
        <p:xfrm>
          <a:off x="0" y="1575460"/>
          <a:ext cx="12192000" cy="52825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45CE4FB-5455-CB86-542E-EA22303729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685" y="0"/>
            <a:ext cx="1097030" cy="1012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round white plate with a green and orange circle with a person's face&#10;&#10;Description automatically generated">
            <a:extLst>
              <a:ext uri="{FF2B5EF4-FFF2-40B4-BE49-F238E27FC236}">
                <a16:creationId xmlns:a16="http://schemas.microsoft.com/office/drawing/2014/main" id="{5557991E-7D08-23D9-CA1C-F5B8945C7E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66724" y="0"/>
            <a:ext cx="1304434" cy="1023216"/>
          </a:xfrm>
          <a:prstGeom prst="rect">
            <a:avLst/>
          </a:prstGeom>
        </p:spPr>
      </p:pic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C3A33D95-C397-FBB5-AEA9-4158D782195D}"/>
              </a:ext>
            </a:extLst>
          </p:cNvPr>
          <p:cNvSpPr>
            <a:spLocks noGrp="1"/>
          </p:cNvSpPr>
          <p:nvPr/>
        </p:nvSpPr>
        <p:spPr>
          <a:xfrm>
            <a:off x="631175" y="6488668"/>
            <a:ext cx="2309820" cy="3693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solidFill>
                  <a:schemeClr val="tx1"/>
                </a:solidFill>
              </a:rPr>
              <a:t>Department of 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BBC83D-D359-3FC3-FDB3-D6F0F2C3302B}"/>
              </a:ext>
            </a:extLst>
          </p:cNvPr>
          <p:cNvSpPr txBox="1"/>
          <p:nvPr/>
        </p:nvSpPr>
        <p:spPr>
          <a:xfrm>
            <a:off x="2940995" y="6488658"/>
            <a:ext cx="6212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tx1"/>
                </a:solidFill>
              </a:rPr>
              <a:t>2023-24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1156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4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227 Qna Stock Photos - Free &amp; Royalty-Free Stock Photos from Dreamstime">
            <a:extLst>
              <a:ext uri="{FF2B5EF4-FFF2-40B4-BE49-F238E27FC236}">
                <a16:creationId xmlns:a16="http://schemas.microsoft.com/office/drawing/2014/main" id="{64CEB97A-44C7-9718-4A65-3C622F4E6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EDA534C-E1A0-A809-215B-72249B98C5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685" y="0"/>
            <a:ext cx="1097030" cy="1012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round white plate with a green and orange circle with a person's face&#10;&#10;Description automatically generated">
            <a:extLst>
              <a:ext uri="{FF2B5EF4-FFF2-40B4-BE49-F238E27FC236}">
                <a16:creationId xmlns:a16="http://schemas.microsoft.com/office/drawing/2014/main" id="{E8A2BB08-5E23-8646-050A-6E11D65832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6724" y="0"/>
            <a:ext cx="1304434" cy="102321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2BC00-17C4-0723-2C05-F7C694FE0FCE}"/>
              </a:ext>
            </a:extLst>
          </p:cNvPr>
          <p:cNvSpPr>
            <a:spLocks noGrp="1"/>
          </p:cNvSpPr>
          <p:nvPr/>
        </p:nvSpPr>
        <p:spPr>
          <a:xfrm>
            <a:off x="631175" y="6488668"/>
            <a:ext cx="2309820" cy="3693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solidFill>
                  <a:schemeClr val="tx1"/>
                </a:solidFill>
              </a:rPr>
              <a:t>Department of ISE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B82716-D9B3-4320-EC68-D441828F7182}"/>
              </a:ext>
            </a:extLst>
          </p:cNvPr>
          <p:cNvSpPr txBox="1"/>
          <p:nvPr/>
        </p:nvSpPr>
        <p:spPr>
          <a:xfrm>
            <a:off x="2940995" y="6488658"/>
            <a:ext cx="6212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tx1"/>
                </a:solidFill>
              </a:rPr>
              <a:t>2023-24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2612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ote on a keyboard&#10;&#10;Description automatically generated with medium confidence">
            <a:extLst>
              <a:ext uri="{FF2B5EF4-FFF2-40B4-BE49-F238E27FC236}">
                <a16:creationId xmlns:a16="http://schemas.microsoft.com/office/drawing/2014/main" id="{2FD41D29-2AF1-0CDF-590B-225D4BA72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2202"/>
            <a:ext cx="12192000" cy="68535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B77D31-1264-6E31-257D-A533F8ED9E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685" y="0"/>
            <a:ext cx="1097030" cy="1012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round white plate with a green and orange circle with a person's face&#10;&#10;Description automatically generated">
            <a:extLst>
              <a:ext uri="{FF2B5EF4-FFF2-40B4-BE49-F238E27FC236}">
                <a16:creationId xmlns:a16="http://schemas.microsoft.com/office/drawing/2014/main" id="{A098DC2B-2D41-D113-3249-91C08F87D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6724" y="0"/>
            <a:ext cx="1304434" cy="1023216"/>
          </a:xfrm>
          <a:prstGeom prst="rect">
            <a:avLst/>
          </a:prstGeom>
        </p:spPr>
      </p:pic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48F3DE02-3104-CD53-C271-3732C5E44808}"/>
              </a:ext>
            </a:extLst>
          </p:cNvPr>
          <p:cNvSpPr>
            <a:spLocks noGrp="1"/>
          </p:cNvSpPr>
          <p:nvPr/>
        </p:nvSpPr>
        <p:spPr>
          <a:xfrm>
            <a:off x="631175" y="6488668"/>
            <a:ext cx="2309820" cy="3693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solidFill>
                  <a:schemeClr val="tx1"/>
                </a:solidFill>
              </a:rPr>
              <a:t>Department of ISE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C4F266-E20A-FA07-0972-56689E55741B}"/>
              </a:ext>
            </a:extLst>
          </p:cNvPr>
          <p:cNvSpPr txBox="1"/>
          <p:nvPr/>
        </p:nvSpPr>
        <p:spPr>
          <a:xfrm>
            <a:off x="2940995" y="6488658"/>
            <a:ext cx="6212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tx1"/>
                </a:solidFill>
              </a:rPr>
              <a:t>2023-24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7641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7000">
        <p:split orient="vert"/>
      </p:transition>
    </mc:Choice>
    <mc:Fallback xmlns="">
      <p:transition spd="slow" advClick="0" advTm="7000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660</Words>
  <Application>Microsoft Office PowerPoint</Application>
  <PresentationFormat>Widescreen</PresentationFormat>
  <Paragraphs>92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Avenir Next LT Pro</vt:lpstr>
      <vt:lpstr>Calibri</vt:lpstr>
      <vt:lpstr>Calibri Light</vt:lpstr>
      <vt:lpstr>Söhne</vt:lpstr>
      <vt:lpstr>Times New Roman</vt:lpstr>
      <vt:lpstr>Office Theme</vt:lpstr>
      <vt:lpstr>FACE DETECTION WITH PYTHON </vt:lpstr>
      <vt:lpstr>Introduction</vt:lpstr>
      <vt:lpstr>PowerPoint Presentation</vt:lpstr>
      <vt:lpstr>Tools Used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DETECTION WITH PYTHON</dc:title>
  <dc:creator>Mahesh A.V</dc:creator>
  <cp:lastModifiedBy>Mahesh A.V</cp:lastModifiedBy>
  <cp:revision>5</cp:revision>
  <dcterms:created xsi:type="dcterms:W3CDTF">2023-11-26T08:43:32Z</dcterms:created>
  <dcterms:modified xsi:type="dcterms:W3CDTF">2024-07-24T15:31:32Z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2024-06-08T02:44:19Z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ad9c20df-2c1d-40f3-bafa-2fe510ae04e2</vt:lpwstr>
  </property>
  <property fmtid="{D5CDD505-2E9C-101B-9397-08002B2CF9AE}" pid="7" name="MSIP_Label_defa4170-0d19-0005-0004-bc88714345d2_ActionId">
    <vt:lpwstr>d1851ad6-12cd-4a23-aa70-ff9db717cb6d</vt:lpwstr>
  </property>
  <property fmtid="{D5CDD505-2E9C-101B-9397-08002B2CF9AE}" pid="8" name="MSIP_Label_defa4170-0d19-0005-0004-bc88714345d2_ContentBits">
    <vt:lpwstr>0</vt:lpwstr>
  </property>
</Properties>
</file>

<file path=docProps/thumbnail.jpeg>
</file>